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29" r:id="rId4"/>
    <p:sldId id="331" r:id="rId5"/>
    <p:sldId id="258" r:id="rId6"/>
    <p:sldId id="261" r:id="rId7"/>
    <p:sldId id="301" r:id="rId8"/>
    <p:sldId id="342" r:id="rId9"/>
    <p:sldId id="334" r:id="rId10"/>
    <p:sldId id="335" r:id="rId11"/>
    <p:sldId id="338" r:id="rId12"/>
    <p:sldId id="259" r:id="rId13"/>
    <p:sldId id="339" r:id="rId14"/>
    <p:sldId id="270" r:id="rId15"/>
    <p:sldId id="283" r:id="rId16"/>
    <p:sldId id="284" r:id="rId17"/>
    <p:sldId id="285" r:id="rId18"/>
    <p:sldId id="287" r:id="rId19"/>
    <p:sldId id="288" r:id="rId20"/>
    <p:sldId id="299" r:id="rId21"/>
    <p:sldId id="300" r:id="rId22"/>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31000">
              <a:srgbClr val="AFD2BD">
                <a:alpha val="100000"/>
              </a:srgbClr>
            </a:gs>
            <a:gs pos="2000">
              <a:schemeClr val="accent6">
                <a:lumMod val="60000"/>
                <a:lumOff val="40000"/>
              </a:schemeClr>
            </a:gs>
            <a:gs pos="60000">
              <a:schemeClr val="accent1">
                <a:lumMod val="45000"/>
                <a:lumOff val="55000"/>
              </a:schemeClr>
            </a:gs>
            <a:gs pos="83000">
              <a:schemeClr val="accent1">
                <a:lumMod val="45000"/>
                <a:lumOff val="55000"/>
              </a:schemeClr>
            </a:gs>
            <a:gs pos="100000">
              <a:schemeClr val="accent1">
                <a:lumMod val="30000"/>
                <a:lumOff val="70000"/>
              </a:schemeClr>
            </a:gs>
          </a:gsLst>
          <a:lin ang="135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p:cNvPicPr>
            <a:picLocks noChangeAspect="1"/>
          </p:cNvPicPr>
          <p:nvPr/>
        </p:nvPicPr>
        <p:blipFill>
          <a:blip r:embed="rId1"/>
          <a:stretch>
            <a:fillRect/>
          </a:stretch>
        </p:blipFill>
        <p:spPr>
          <a:xfrm>
            <a:off x="8890" y="-4445"/>
            <a:ext cx="12173585" cy="6867525"/>
          </a:xfrm>
          <a:prstGeom prst="rect">
            <a:avLst/>
          </a:prstGeom>
        </p:spPr>
      </p:pic>
      <p:sp>
        <p:nvSpPr>
          <p:cNvPr id="3" name="副标题 2"/>
          <p:cNvSpPr>
            <a:spLocks noGrp="1"/>
          </p:cNvSpPr>
          <p:nvPr>
            <p:ph type="subTitle" idx="1"/>
          </p:nvPr>
        </p:nvSpPr>
        <p:spPr>
          <a:xfrm>
            <a:off x="2835275" y="4493895"/>
            <a:ext cx="6296025" cy="676275"/>
          </a:xfrm>
        </p:spPr>
        <p:txBody>
          <a:bodyPr>
            <a:normAutofit lnSpcReduction="20000"/>
          </a:bodyPr>
          <a:p>
            <a:r>
              <a:rPr lang="zh-CN" altLang="en-US" sz="1800"/>
              <a:t>城关区就业服务局</a:t>
            </a:r>
            <a:endParaRPr lang="zh-CN" altLang="en-US" sz="1800"/>
          </a:p>
          <a:p>
            <a:r>
              <a:rPr lang="zh-CN" altLang="en-US" sz="1800"/>
              <a:t>二</a:t>
            </a:r>
            <a:r>
              <a:rPr lang="en-US" altLang="zh-CN" sz="1800"/>
              <a:t>O</a:t>
            </a:r>
            <a:r>
              <a:rPr lang="zh-CN" altLang="en-US" sz="1800"/>
              <a:t>一九年</a:t>
            </a:r>
            <a:endParaRPr lang="zh-CN" altLang="en-US" sz="1800"/>
          </a:p>
        </p:txBody>
      </p:sp>
      <p:sp>
        <p:nvSpPr>
          <p:cNvPr id="4" name="副标题 2"/>
          <p:cNvSpPr>
            <a:spLocks noGrp="1"/>
          </p:cNvSpPr>
          <p:nvPr/>
        </p:nvSpPr>
        <p:spPr>
          <a:xfrm>
            <a:off x="2567940" y="2386330"/>
            <a:ext cx="7263130" cy="10629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zh-CN" altLang="en-US" sz="6000" b="1">
                <a:latin typeface="微软雅黑" panose="020B0503020204020204" charset="-122"/>
                <a:ea typeface="微软雅黑" panose="020B0503020204020204" charset="-122"/>
              </a:rPr>
              <a:t>城关区创业担保贷款</a:t>
            </a:r>
            <a:endParaRPr lang="zh-CN" altLang="en-US" sz="6000" b="1">
              <a:latin typeface="微软雅黑" panose="020B0503020204020204" charset="-122"/>
              <a:ea typeface="微软雅黑" panose="020B050302020402020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8605" y="10160"/>
            <a:ext cx="11915140" cy="6846570"/>
          </a:xfrm>
          <a:prstGeom prst="rect">
            <a:avLst/>
          </a:prstGeom>
        </p:spPr>
      </p:pic>
      <p:sp>
        <p:nvSpPr>
          <p:cNvPr id="3" name="内容占位符 2"/>
          <p:cNvSpPr>
            <a:spLocks noGrp="1"/>
          </p:cNvSpPr>
          <p:nvPr>
            <p:ph idx="1"/>
          </p:nvPr>
        </p:nvSpPr>
        <p:spPr>
          <a:xfrm>
            <a:off x="838200" y="1163320"/>
            <a:ext cx="10515600" cy="4122420"/>
          </a:xfrm>
        </p:spPr>
        <p:txBody>
          <a:bodyPr/>
          <a:p>
            <a:pPr marL="0" indent="0">
              <a:buNone/>
            </a:pPr>
            <a:endParaRPr lang="zh-CN" altLang="en-US"/>
          </a:p>
          <a:p>
            <a:pPr marL="0" indent="0">
              <a:buNone/>
            </a:pPr>
            <a:endParaRPr lang="zh-CN" altLang="en-US"/>
          </a:p>
          <a:p>
            <a:pPr marL="0" indent="0">
              <a:buNone/>
            </a:pPr>
            <a:endParaRPr lang="zh-CN" altLang="en-US"/>
          </a:p>
          <a:p>
            <a:pPr marL="0" indent="0" algn="l">
              <a:buNone/>
            </a:pPr>
            <a:r>
              <a:rPr lang="zh-CN" altLang="en-US" b="1"/>
              <a:t>三、小微企业创业担保贷款</a:t>
            </a:r>
            <a:endParaRPr lang="zh-CN" altLang="en-US"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8605" y="10160"/>
            <a:ext cx="11915140" cy="6846570"/>
          </a:xfrm>
          <a:prstGeom prst="rect">
            <a:avLst/>
          </a:prstGeom>
        </p:spPr>
      </p:pic>
      <p:sp>
        <p:nvSpPr>
          <p:cNvPr id="3" name="内容占位符 2"/>
          <p:cNvSpPr>
            <a:spLocks noGrp="1"/>
          </p:cNvSpPr>
          <p:nvPr>
            <p:ph idx="1"/>
          </p:nvPr>
        </p:nvSpPr>
        <p:spPr>
          <a:xfrm>
            <a:off x="838200" y="749935"/>
            <a:ext cx="10515600" cy="5803265"/>
          </a:xfrm>
        </p:spPr>
        <p:txBody>
          <a:bodyPr>
            <a:noAutofit/>
          </a:bodyPr>
          <a:p>
            <a:r>
              <a:rPr lang="en-US" altLang="zh-CN" sz="3500"/>
              <a:t>    </a:t>
            </a:r>
            <a:r>
              <a:rPr lang="zh-CN" altLang="en-US" sz="2400" b="1"/>
              <a:t>（一）新招录人员类别</a:t>
            </a:r>
            <a:r>
              <a:rPr lang="zh-CN" altLang="en-US" sz="2400"/>
              <a:t>    </a:t>
            </a:r>
            <a:endParaRPr lang="zh-CN" altLang="en-US" sz="2400"/>
          </a:p>
          <a:p>
            <a:r>
              <a:rPr lang="zh-CN" altLang="en-US" sz="2400"/>
              <a:t>   </a:t>
            </a:r>
            <a:r>
              <a:rPr lang="zh-CN" altLang="en-US" sz="2400" b="1"/>
              <a:t> </a:t>
            </a:r>
            <a:r>
              <a:rPr lang="zh-CN" altLang="en-US" sz="2400">
                <a:sym typeface="+mn-ea"/>
              </a:rPr>
              <a:t>1. 城镇登记失业人员；</a:t>
            </a:r>
            <a:endParaRPr lang="zh-CN" altLang="en-US" sz="2400">
              <a:solidFill>
                <a:schemeClr val="tx1"/>
              </a:solidFill>
            </a:endParaRPr>
          </a:p>
          <a:p>
            <a:pPr indent="406400"/>
            <a:r>
              <a:rPr lang="zh-CN" altLang="en-US" sz="2400">
                <a:sym typeface="+mn-ea"/>
              </a:rPr>
              <a:t>2. 就业困难人员(含残疾人)；</a:t>
            </a:r>
            <a:endParaRPr lang="zh-CN" altLang="en-US" sz="2400">
              <a:solidFill>
                <a:schemeClr val="tx1"/>
              </a:solidFill>
            </a:endParaRPr>
          </a:p>
          <a:p>
            <a:pPr indent="406400"/>
            <a:r>
              <a:rPr lang="zh-CN" altLang="en-US" sz="2400">
                <a:sym typeface="+mn-ea"/>
              </a:rPr>
              <a:t>3.复员转业退役军人；</a:t>
            </a:r>
            <a:endParaRPr lang="zh-CN" altLang="en-US" sz="2400">
              <a:solidFill>
                <a:schemeClr val="tx1"/>
              </a:solidFill>
            </a:endParaRPr>
          </a:p>
          <a:p>
            <a:pPr indent="406400"/>
            <a:r>
              <a:rPr lang="zh-CN" altLang="en-US" sz="2400">
                <a:sym typeface="+mn-ea"/>
              </a:rPr>
              <a:t>4.刑满释放人员；</a:t>
            </a:r>
            <a:endParaRPr lang="zh-CN" altLang="en-US" sz="2400">
              <a:solidFill>
                <a:schemeClr val="tx1"/>
              </a:solidFill>
            </a:endParaRPr>
          </a:p>
          <a:p>
            <a:pPr indent="406400"/>
            <a:r>
              <a:rPr lang="zh-CN" altLang="en-US" sz="2400">
                <a:sym typeface="+mn-ea"/>
              </a:rPr>
              <a:t>5.高校毕业生(不包括大学生村官和留学回国学生)；</a:t>
            </a:r>
            <a:endParaRPr lang="zh-CN" altLang="en-US" sz="2400">
              <a:solidFill>
                <a:schemeClr val="tx1"/>
              </a:solidFill>
            </a:endParaRPr>
          </a:p>
          <a:p>
            <a:pPr indent="406400"/>
            <a:r>
              <a:rPr lang="zh-CN" altLang="en-US" sz="2400">
                <a:sym typeface="+mn-ea"/>
              </a:rPr>
              <a:t>6.化解过剩产能企业职工和失业人员；</a:t>
            </a:r>
            <a:endParaRPr lang="zh-CN" altLang="en-US" sz="2400">
              <a:solidFill>
                <a:schemeClr val="tx1"/>
              </a:solidFill>
            </a:endParaRPr>
          </a:p>
          <a:p>
            <a:pPr indent="406400"/>
            <a:r>
              <a:rPr lang="zh-CN" altLang="en-US" sz="2400">
                <a:sym typeface="+mn-ea"/>
              </a:rPr>
              <a:t>7.返乡创业农民工；</a:t>
            </a:r>
            <a:endParaRPr lang="zh-CN" altLang="en-US" sz="2400">
              <a:solidFill>
                <a:schemeClr val="tx1"/>
              </a:solidFill>
            </a:endParaRPr>
          </a:p>
          <a:p>
            <a:pPr indent="406400"/>
            <a:r>
              <a:rPr lang="en-US" altLang="zh-CN" sz="2400">
                <a:sym typeface="+mn-ea"/>
              </a:rPr>
              <a:t>8</a:t>
            </a:r>
            <a:r>
              <a:rPr lang="zh-CN" altLang="en-US" sz="2400">
                <a:sym typeface="+mn-ea"/>
              </a:rPr>
              <a:t>.建档立卡贫困人口；</a:t>
            </a:r>
            <a:endParaRPr lang="zh-CN" altLang="en-US" sz="2400">
              <a:sym typeface="+mn-ea"/>
            </a:endParaRPr>
          </a:p>
          <a:p>
            <a:pPr indent="0">
              <a:buNone/>
            </a:pPr>
            <a:endParaRPr lang="zh-CN" altLang="en-US" sz="2400">
              <a:solidFill>
                <a:schemeClr val="tx1"/>
              </a:solidFill>
            </a:endParaRPr>
          </a:p>
          <a:p>
            <a:pPr indent="406400"/>
            <a:endParaRPr lang="zh-CN" altLang="en-US" sz="2400"/>
          </a:p>
          <a:p>
            <a:endParaRPr lang="zh-CN" altLang="en-US" sz="240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8605" y="10160"/>
            <a:ext cx="11915140" cy="6846570"/>
          </a:xfrm>
          <a:prstGeom prst="rect">
            <a:avLst/>
          </a:prstGeom>
        </p:spPr>
      </p:pic>
      <p:sp>
        <p:nvSpPr>
          <p:cNvPr id="3" name="内容占位符 2"/>
          <p:cNvSpPr>
            <a:spLocks noGrp="1"/>
          </p:cNvSpPr>
          <p:nvPr>
            <p:ph idx="1"/>
          </p:nvPr>
        </p:nvSpPr>
        <p:spPr>
          <a:xfrm>
            <a:off x="838200" y="749935"/>
            <a:ext cx="10515600" cy="5803265"/>
          </a:xfrm>
        </p:spPr>
        <p:txBody>
          <a:bodyPr>
            <a:noAutofit/>
          </a:bodyPr>
          <a:p>
            <a:pPr indent="0" fontAlgn="auto">
              <a:lnSpc>
                <a:spcPct val="140000"/>
              </a:lnSpc>
              <a:buNone/>
            </a:pPr>
            <a:r>
              <a:rPr lang="en-US" altLang="zh-CN" sz="3500"/>
              <a:t>  </a:t>
            </a:r>
            <a:r>
              <a:rPr lang="zh-CN" altLang="en-US" sz="2400" b="1">
                <a:latin typeface="+mn-ea"/>
                <a:cs typeface="+mn-ea"/>
                <a:sym typeface="+mn-ea"/>
              </a:rPr>
              <a:t>（二）对申贷企业的要求</a:t>
            </a:r>
            <a:endParaRPr lang="zh-CN" altLang="en-US" sz="2400" b="1">
              <a:latin typeface="+mn-ea"/>
              <a:cs typeface="+mn-ea"/>
              <a:sym typeface="+mn-ea"/>
            </a:endParaRPr>
          </a:p>
          <a:p>
            <a:pPr indent="0" fontAlgn="auto">
              <a:lnSpc>
                <a:spcPct val="140000"/>
              </a:lnSpc>
              <a:buNone/>
            </a:pPr>
            <a:r>
              <a:rPr lang="zh-CN" altLang="en-US" sz="2400" b="1">
                <a:latin typeface="+mn-ea"/>
                <a:cs typeface="+mn-ea"/>
                <a:sym typeface="+mn-ea"/>
              </a:rPr>
              <a:t>   </a:t>
            </a:r>
            <a:r>
              <a:rPr lang="en-US" altLang="zh-CN" sz="2400" b="1">
                <a:latin typeface="+mn-ea"/>
                <a:cs typeface="+mn-ea"/>
                <a:sym typeface="+mn-ea"/>
              </a:rPr>
              <a:t>1.</a:t>
            </a:r>
            <a:r>
              <a:rPr lang="zh-CN" altLang="en-US" sz="2400">
                <a:latin typeface="+mn-ea"/>
                <a:cs typeface="+mn-ea"/>
                <a:sym typeface="+mn-ea"/>
              </a:rPr>
              <a:t>当年新招用符合创业担保贷款申请条件的人员数量达到企业现有在职职工人数(含新招人数) 25% (超过100 人的企业达到15% )、并与其签订 1 年以上劳动合同的小微企业。</a:t>
            </a:r>
            <a:endParaRPr lang="zh-CN" altLang="en-US" sz="2400">
              <a:solidFill>
                <a:schemeClr val="tx1"/>
              </a:solidFill>
              <a:latin typeface="+mn-ea"/>
              <a:cs typeface="+mn-ea"/>
            </a:endParaRPr>
          </a:p>
          <a:p>
            <a:pPr indent="0" fontAlgn="auto">
              <a:lnSpc>
                <a:spcPct val="140000"/>
              </a:lnSpc>
              <a:buNone/>
            </a:pPr>
            <a:r>
              <a:rPr lang="en-US" sz="2400">
                <a:latin typeface="+mn-ea"/>
                <a:cs typeface="+mn-ea"/>
                <a:sym typeface="+mn-ea"/>
              </a:rPr>
              <a:t>      2.</a:t>
            </a:r>
            <a:r>
              <a:rPr lang="zh-CN" altLang="en-US" sz="2400">
                <a:latin typeface="+mn-ea"/>
                <a:cs typeface="+mn-ea"/>
                <a:sym typeface="+mn-ea"/>
              </a:rPr>
              <a:t>小微企业创业担保贷款申请对象应无不良信用记录。 </a:t>
            </a:r>
            <a:endParaRPr lang="zh-CN" altLang="en-US" sz="2400">
              <a:latin typeface="+mn-ea"/>
              <a:cs typeface="+mn-ea"/>
              <a:sym typeface="+mn-ea"/>
            </a:endParaRPr>
          </a:p>
          <a:p>
            <a:pPr indent="0" fontAlgn="auto">
              <a:lnSpc>
                <a:spcPct val="140000"/>
              </a:lnSpc>
              <a:buNone/>
            </a:pPr>
            <a:r>
              <a:rPr lang="zh-CN" altLang="en-US" sz="2400">
                <a:latin typeface="+mn-ea"/>
                <a:cs typeface="+mn-ea"/>
                <a:sym typeface="+mn-ea"/>
              </a:rPr>
              <a:t>   </a:t>
            </a:r>
            <a:r>
              <a:rPr lang="en-US" altLang="zh-CN" sz="2400">
                <a:latin typeface="+mn-ea"/>
                <a:cs typeface="+mn-ea"/>
                <a:sym typeface="+mn-ea"/>
              </a:rPr>
              <a:t>3.</a:t>
            </a:r>
            <a:r>
              <a:rPr lang="zh-CN" altLang="en-US" sz="2400">
                <a:solidFill>
                  <a:srgbClr val="FF0000"/>
                </a:solidFill>
                <a:latin typeface="+mn-ea"/>
                <a:cs typeface="+mn-ea"/>
                <a:sym typeface="+mn-ea"/>
              </a:rPr>
              <a:t>小微企业的认定标准依据：工信部联企业【</a:t>
            </a:r>
            <a:r>
              <a:rPr lang="en-US" altLang="zh-CN" sz="2400">
                <a:solidFill>
                  <a:srgbClr val="FF0000"/>
                </a:solidFill>
                <a:latin typeface="+mn-ea"/>
                <a:cs typeface="+mn-ea"/>
                <a:sym typeface="+mn-ea"/>
              </a:rPr>
              <a:t>2011</a:t>
            </a:r>
            <a:r>
              <a:rPr lang="zh-CN" altLang="en-US" sz="2400">
                <a:solidFill>
                  <a:srgbClr val="FF0000"/>
                </a:solidFill>
                <a:latin typeface="+mn-ea"/>
                <a:cs typeface="+mn-ea"/>
                <a:sym typeface="+mn-ea"/>
              </a:rPr>
              <a:t>】</a:t>
            </a:r>
            <a:r>
              <a:rPr lang="en-US" altLang="zh-CN" sz="2400">
                <a:solidFill>
                  <a:srgbClr val="FF0000"/>
                </a:solidFill>
                <a:latin typeface="+mn-ea"/>
                <a:cs typeface="+mn-ea"/>
                <a:sym typeface="+mn-ea"/>
              </a:rPr>
              <a:t>300</a:t>
            </a:r>
            <a:r>
              <a:rPr lang="zh-CN" altLang="en-US" sz="2400">
                <a:solidFill>
                  <a:srgbClr val="FF0000"/>
                </a:solidFill>
                <a:latin typeface="+mn-ea"/>
                <a:cs typeface="+mn-ea"/>
                <a:sym typeface="+mn-ea"/>
              </a:rPr>
              <a:t>号文  关于印发中小企业划型标准规定的通知</a:t>
            </a:r>
            <a:endParaRPr lang="zh-CN" altLang="en-US" sz="2400">
              <a:solidFill>
                <a:srgbClr val="FF0000"/>
              </a:solidFill>
              <a:latin typeface="+mn-ea"/>
              <a:cs typeface="+mn-ea"/>
            </a:endParaRPr>
          </a:p>
          <a:p>
            <a:pPr indent="406400"/>
            <a:endParaRPr lang="zh-CN" altLang="en-US" sz="2400"/>
          </a:p>
          <a:p>
            <a:endParaRPr lang="zh-CN" altLang="en-US" sz="2400">
              <a:sym typeface="+mn-ea"/>
            </a:endParaRPr>
          </a:p>
        </p:txBody>
      </p:sp>
    </p:spTree>
    <p:custDataLst>
      <p:tags r:id="rId2"/>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8605" y="5715"/>
            <a:ext cx="11915140" cy="6846570"/>
          </a:xfrm>
          <a:prstGeom prst="rect">
            <a:avLst/>
          </a:prstGeom>
        </p:spPr>
      </p:pic>
      <p:sp>
        <p:nvSpPr>
          <p:cNvPr id="3" name="内容占位符 2"/>
          <p:cNvSpPr>
            <a:spLocks noGrp="1"/>
          </p:cNvSpPr>
          <p:nvPr>
            <p:ph idx="1"/>
          </p:nvPr>
        </p:nvSpPr>
        <p:spPr>
          <a:xfrm>
            <a:off x="838200" y="2163445"/>
            <a:ext cx="10515600" cy="2025650"/>
          </a:xfrm>
        </p:spPr>
        <p:txBody>
          <a:bodyPr>
            <a:normAutofit lnSpcReduction="20000"/>
          </a:bodyPr>
          <a:p>
            <a:pPr indent="0" fontAlgn="auto">
              <a:lnSpc>
                <a:spcPct val="150000"/>
              </a:lnSpc>
              <a:buNone/>
            </a:pPr>
            <a:r>
              <a:rPr lang="en-US" altLang="zh-CN" sz="3500">
                <a:sym typeface="+mn-ea"/>
              </a:rPr>
              <a:t>  </a:t>
            </a:r>
            <a:r>
              <a:rPr lang="zh-CN" altLang="en-US" sz="2400" b="1">
                <a:sym typeface="+mn-ea"/>
              </a:rPr>
              <a:t>（三）反担保形式</a:t>
            </a:r>
            <a:endParaRPr lang="zh-CN" altLang="en-US" sz="2400" b="1">
              <a:sym typeface="+mn-ea"/>
            </a:endParaRPr>
          </a:p>
          <a:p>
            <a:pPr indent="0" fontAlgn="auto">
              <a:lnSpc>
                <a:spcPct val="150000"/>
              </a:lnSpc>
              <a:buNone/>
            </a:pPr>
            <a:r>
              <a:rPr lang="zh-CN" altLang="en-US" sz="2400" b="1">
                <a:sym typeface="+mn-ea"/>
              </a:rPr>
              <a:t>       （</a:t>
            </a:r>
            <a:r>
              <a:rPr lang="en-US" altLang="zh-CN" sz="2400" b="1">
                <a:sym typeface="+mn-ea"/>
              </a:rPr>
              <a:t>1</a:t>
            </a:r>
            <a:r>
              <a:rPr lang="zh-CN" altLang="en-US" sz="2400" b="1">
                <a:sym typeface="+mn-ea"/>
              </a:rPr>
              <a:t>）产权明晰的房屋。</a:t>
            </a:r>
            <a:endParaRPr lang="zh-CN" altLang="en-US" sz="2400" b="1">
              <a:sym typeface="+mn-ea"/>
            </a:endParaRPr>
          </a:p>
          <a:p>
            <a:pPr indent="0" fontAlgn="auto">
              <a:lnSpc>
                <a:spcPct val="150000"/>
              </a:lnSpc>
              <a:buNone/>
            </a:pPr>
            <a:r>
              <a:rPr lang="zh-CN" altLang="en-US" sz="2400" b="1">
                <a:sym typeface="+mn-ea"/>
              </a:rPr>
              <a:t>       （</a:t>
            </a:r>
            <a:r>
              <a:rPr lang="en-US" altLang="zh-CN" sz="2400" b="1">
                <a:sym typeface="+mn-ea"/>
              </a:rPr>
              <a:t>2</a:t>
            </a:r>
            <a:r>
              <a:rPr lang="zh-CN" altLang="en-US" sz="2400" b="1">
                <a:sym typeface="+mn-ea"/>
              </a:rPr>
              <a:t>）第三责任人作为反担保，一名反担保人担保额度上限为</a:t>
            </a:r>
            <a:r>
              <a:rPr lang="en-US" altLang="zh-CN" sz="2400" b="1">
                <a:sym typeface="+mn-ea"/>
              </a:rPr>
              <a:t>15</a:t>
            </a:r>
            <a:r>
              <a:rPr lang="zh-CN" altLang="en-US" sz="2400" b="1">
                <a:sym typeface="+mn-ea"/>
              </a:rPr>
              <a:t>万元</a:t>
            </a:r>
            <a:endParaRPr lang="zh-CN" altLang="en-US" sz="2400" b="1"/>
          </a:p>
          <a:p>
            <a:endParaRPr lang="zh-CN" altLang="en-US" sz="24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8605" y="10160"/>
            <a:ext cx="11915140" cy="6846570"/>
          </a:xfrm>
          <a:prstGeom prst="rect">
            <a:avLst/>
          </a:prstGeom>
        </p:spPr>
      </p:pic>
      <p:sp>
        <p:nvSpPr>
          <p:cNvPr id="2" name="标题 1"/>
          <p:cNvSpPr>
            <a:spLocks noGrp="1"/>
          </p:cNvSpPr>
          <p:nvPr>
            <p:ph type="title"/>
          </p:nvPr>
        </p:nvSpPr>
        <p:spPr>
          <a:xfrm>
            <a:off x="838200" y="770255"/>
            <a:ext cx="10515600" cy="887730"/>
          </a:xfrm>
        </p:spPr>
        <p:txBody>
          <a:bodyPr/>
          <a:p>
            <a:r>
              <a:rPr lang="zh-CN" altLang="en-US" sz="2800">
                <a:sym typeface="+mn-ea"/>
              </a:rPr>
              <a:t> （四）</a:t>
            </a:r>
            <a:r>
              <a:rPr lang="zh-CN" altLang="en-US" sz="2800" b="1">
                <a:sym typeface="+mn-ea"/>
              </a:rPr>
              <a:t>小企业申请创业担保贷款提交材料：</a:t>
            </a:r>
            <a:endParaRPr lang="zh-CN" altLang="en-US" sz="2800" b="1"/>
          </a:p>
        </p:txBody>
      </p:sp>
      <p:sp>
        <p:nvSpPr>
          <p:cNvPr id="3" name="内容占位符 2"/>
          <p:cNvSpPr>
            <a:spLocks noGrp="1"/>
          </p:cNvSpPr>
          <p:nvPr>
            <p:ph idx="1"/>
          </p:nvPr>
        </p:nvSpPr>
        <p:spPr/>
        <p:txBody>
          <a:bodyPr>
            <a:normAutofit lnSpcReduction="20000"/>
          </a:bodyPr>
          <a:p>
            <a:pPr fontAlgn="auto">
              <a:lnSpc>
                <a:spcPct val="140000"/>
              </a:lnSpc>
            </a:pPr>
            <a:r>
              <a:rPr lang="zh-CN" altLang="en-US" sz="2400">
                <a:latin typeface="+mn-ea"/>
                <a:cs typeface="+mn-ea"/>
              </a:rPr>
              <a:t>（</a:t>
            </a:r>
            <a:r>
              <a:rPr lang="en-US" altLang="zh-CN" sz="2400">
                <a:latin typeface="+mn-ea"/>
                <a:cs typeface="+mn-ea"/>
              </a:rPr>
              <a:t>1</a:t>
            </a:r>
            <a:r>
              <a:rPr lang="zh-CN" altLang="en-US" sz="2400">
                <a:latin typeface="+mn-ea"/>
                <a:cs typeface="+mn-ea"/>
              </a:rPr>
              <a:t>）《企业申请创业担保贷款审核表》（一式二份）；</a:t>
            </a:r>
            <a:endParaRPr lang="zh-CN" altLang="en-US" sz="2400">
              <a:latin typeface="+mn-ea"/>
              <a:cs typeface="+mn-ea"/>
            </a:endParaRPr>
          </a:p>
          <a:p>
            <a:pPr fontAlgn="auto">
              <a:lnSpc>
                <a:spcPct val="140000"/>
              </a:lnSpc>
            </a:pPr>
            <a:r>
              <a:rPr lang="zh-CN" altLang="en-US" sz="2400">
                <a:latin typeface="+mn-ea"/>
                <a:cs typeface="+mn-ea"/>
              </a:rPr>
              <a:t>（</a:t>
            </a:r>
            <a:r>
              <a:rPr lang="en-US" altLang="zh-CN" sz="2400">
                <a:latin typeface="+mn-ea"/>
                <a:cs typeface="+mn-ea"/>
              </a:rPr>
              <a:t>2</a:t>
            </a:r>
            <a:r>
              <a:rPr lang="zh-CN" altLang="en-US" sz="2400">
                <a:latin typeface="+mn-ea"/>
                <a:cs typeface="+mn-ea"/>
              </a:rPr>
              <a:t>）担保贷款申请（包括企业基本信息、经营状况、贷款项目及可行性分析、贷款金额、期限、用途及还款方式、安置符合条件人员比例）（一式二份）；</a:t>
            </a:r>
            <a:endParaRPr lang="zh-CN" altLang="en-US" sz="2400">
              <a:latin typeface="+mn-ea"/>
              <a:cs typeface="+mn-ea"/>
            </a:endParaRPr>
          </a:p>
          <a:p>
            <a:pPr fontAlgn="auto">
              <a:lnSpc>
                <a:spcPct val="140000"/>
              </a:lnSpc>
            </a:pPr>
            <a:r>
              <a:rPr lang="zh-CN" altLang="en-US" sz="2400">
                <a:latin typeface="+mn-ea"/>
                <a:cs typeface="+mn-ea"/>
              </a:rPr>
              <a:t>（</a:t>
            </a:r>
            <a:r>
              <a:rPr lang="en-US" altLang="zh-CN" sz="2400">
                <a:latin typeface="+mn-ea"/>
                <a:cs typeface="+mn-ea"/>
              </a:rPr>
              <a:t>3</a:t>
            </a:r>
            <a:r>
              <a:rPr lang="zh-CN" altLang="en-US" sz="2400">
                <a:latin typeface="+mn-ea"/>
                <a:cs typeface="+mn-ea"/>
              </a:rPr>
              <a:t>）企业营业执照原件及复印件（一式二份）；</a:t>
            </a:r>
            <a:endParaRPr lang="zh-CN" altLang="en-US" sz="2400">
              <a:latin typeface="+mn-ea"/>
              <a:cs typeface="+mn-ea"/>
            </a:endParaRPr>
          </a:p>
          <a:p>
            <a:pPr fontAlgn="auto">
              <a:lnSpc>
                <a:spcPct val="140000"/>
              </a:lnSpc>
            </a:pPr>
            <a:r>
              <a:rPr lang="zh-CN" altLang="en-US" sz="2400">
                <a:latin typeface="+mn-ea"/>
                <a:cs typeface="+mn-ea"/>
              </a:rPr>
              <a:t>（</a:t>
            </a:r>
            <a:r>
              <a:rPr lang="en-US" altLang="zh-CN" sz="2400">
                <a:latin typeface="+mn-ea"/>
                <a:cs typeface="+mn-ea"/>
              </a:rPr>
              <a:t>4</a:t>
            </a:r>
            <a:r>
              <a:rPr lang="zh-CN" altLang="en-US" sz="2400">
                <a:latin typeface="+mn-ea"/>
                <a:cs typeface="+mn-ea"/>
              </a:rPr>
              <a:t>）银行开户账号原件及复印件、贷款卡（一式二份）；</a:t>
            </a:r>
            <a:endParaRPr lang="zh-CN" altLang="en-US" sz="2400">
              <a:latin typeface="+mn-ea"/>
              <a:cs typeface="+mn-ea"/>
            </a:endParaRPr>
          </a:p>
          <a:p>
            <a:pPr fontAlgn="auto">
              <a:lnSpc>
                <a:spcPct val="140000"/>
              </a:lnSpc>
            </a:pPr>
            <a:r>
              <a:rPr lang="zh-CN" altLang="en-US" sz="2400">
                <a:latin typeface="+mn-ea"/>
                <a:cs typeface="+mn-ea"/>
              </a:rPr>
              <a:t>（</a:t>
            </a:r>
            <a:r>
              <a:rPr lang="en-US" altLang="zh-CN" sz="2400">
                <a:latin typeface="+mn-ea"/>
                <a:cs typeface="+mn-ea"/>
              </a:rPr>
              <a:t>5</a:t>
            </a:r>
            <a:r>
              <a:rPr lang="zh-CN" altLang="en-US" sz="2400">
                <a:latin typeface="+mn-ea"/>
                <a:cs typeface="+mn-ea"/>
              </a:rPr>
              <a:t>）经营场所的产权证或租赁合同原件及复印件（一式二份）；</a:t>
            </a:r>
            <a:endParaRPr lang="zh-CN" altLang="en-US" sz="2400">
              <a:latin typeface="+mn-ea"/>
              <a:cs typeface="+mn-ea"/>
            </a:endParaRPr>
          </a:p>
          <a:p>
            <a:pPr fontAlgn="auto">
              <a:lnSpc>
                <a:spcPct val="140000"/>
              </a:lnSpc>
            </a:pPr>
            <a:r>
              <a:rPr lang="zh-CN" altLang="en-US" sz="2400">
                <a:latin typeface="+mn-ea"/>
                <a:cs typeface="+mn-ea"/>
                <a:sym typeface="+mn-ea"/>
              </a:rPr>
              <a:t>（</a:t>
            </a:r>
            <a:r>
              <a:rPr lang="en-US" altLang="zh-CN" sz="2400">
                <a:latin typeface="+mn-ea"/>
                <a:cs typeface="+mn-ea"/>
                <a:sym typeface="+mn-ea"/>
              </a:rPr>
              <a:t>6</a:t>
            </a:r>
            <a:r>
              <a:rPr lang="zh-CN" altLang="en-US" sz="2400">
                <a:latin typeface="+mn-ea"/>
                <a:cs typeface="+mn-ea"/>
                <a:sym typeface="+mn-ea"/>
              </a:rPr>
              <a:t>）企业章程（一式二份）；</a:t>
            </a:r>
            <a:endParaRPr lang="zh-CN" altLang="en-US"/>
          </a:p>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7970" y="5715"/>
            <a:ext cx="11915140" cy="6846570"/>
          </a:xfrm>
          <a:prstGeom prst="rect">
            <a:avLst/>
          </a:prstGeom>
        </p:spPr>
      </p:pic>
      <p:sp>
        <p:nvSpPr>
          <p:cNvPr id="3" name="内容占位符 2"/>
          <p:cNvSpPr>
            <a:spLocks noGrp="1"/>
          </p:cNvSpPr>
          <p:nvPr>
            <p:ph idx="1"/>
          </p:nvPr>
        </p:nvSpPr>
        <p:spPr>
          <a:xfrm>
            <a:off x="838200" y="1016635"/>
            <a:ext cx="10515600" cy="5160645"/>
          </a:xfrm>
        </p:spPr>
        <p:txBody>
          <a:bodyPr>
            <a:normAutofit/>
          </a:bodyPr>
          <a:p>
            <a:endParaRPr lang="zh-CN" altLang="en-US"/>
          </a:p>
          <a:p>
            <a:pPr fontAlgn="auto">
              <a:lnSpc>
                <a:spcPct val="140000"/>
              </a:lnSpc>
            </a:pPr>
            <a:r>
              <a:rPr lang="zh-CN" altLang="en-US" sz="2400">
                <a:latin typeface="+mn-ea"/>
                <a:cs typeface="+mn-ea"/>
                <a:sym typeface="+mn-ea"/>
              </a:rPr>
              <a:t>（</a:t>
            </a:r>
            <a:r>
              <a:rPr lang="en-US" altLang="zh-CN" sz="2400">
                <a:latin typeface="+mn-ea"/>
                <a:cs typeface="+mn-ea"/>
                <a:sym typeface="+mn-ea"/>
              </a:rPr>
              <a:t>7</a:t>
            </a:r>
            <a:r>
              <a:rPr lang="zh-CN" altLang="en-US" sz="2400">
                <a:latin typeface="+mn-ea"/>
                <a:cs typeface="+mn-ea"/>
                <a:sym typeface="+mn-ea"/>
              </a:rPr>
              <a:t>）股东会和董事会关于借款事项的决议（一式二份）；</a:t>
            </a:r>
            <a:endParaRPr lang="zh-CN" altLang="en-US" sz="2400">
              <a:latin typeface="+mn-ea"/>
              <a:cs typeface="+mn-ea"/>
            </a:endParaRPr>
          </a:p>
          <a:p>
            <a:pPr fontAlgn="auto">
              <a:lnSpc>
                <a:spcPct val="140000"/>
              </a:lnSpc>
            </a:pPr>
            <a:r>
              <a:rPr lang="zh-CN" altLang="en-US" sz="2400">
                <a:latin typeface="+mn-ea"/>
                <a:cs typeface="+mn-ea"/>
                <a:sym typeface="+mn-ea"/>
              </a:rPr>
              <a:t>（</a:t>
            </a:r>
            <a:r>
              <a:rPr lang="en-US" altLang="zh-CN" sz="2400">
                <a:latin typeface="+mn-ea"/>
                <a:cs typeface="+mn-ea"/>
                <a:sym typeface="+mn-ea"/>
              </a:rPr>
              <a:t>8</a:t>
            </a:r>
            <a:r>
              <a:rPr lang="zh-CN" altLang="en-US" sz="2400">
                <a:latin typeface="+mn-ea"/>
                <a:cs typeface="+mn-ea"/>
                <a:sym typeface="+mn-ea"/>
              </a:rPr>
              <a:t>）单位法定代表人及经办人身份证原件及复印件（一式二份）；</a:t>
            </a:r>
            <a:endParaRPr lang="zh-CN" altLang="en-US" sz="2400">
              <a:latin typeface="+mn-ea"/>
              <a:cs typeface="+mn-ea"/>
            </a:endParaRPr>
          </a:p>
          <a:p>
            <a:pPr fontAlgn="auto">
              <a:lnSpc>
                <a:spcPct val="140000"/>
              </a:lnSpc>
            </a:pPr>
            <a:r>
              <a:rPr lang="zh-CN" altLang="en-US" sz="2400">
                <a:latin typeface="+mn-ea"/>
                <a:cs typeface="+mn-ea"/>
                <a:sym typeface="+mn-ea"/>
              </a:rPr>
              <a:t>（</a:t>
            </a:r>
            <a:r>
              <a:rPr lang="en-US" altLang="zh-CN" sz="2400">
                <a:latin typeface="+mn-ea"/>
                <a:cs typeface="+mn-ea"/>
                <a:sym typeface="+mn-ea"/>
              </a:rPr>
              <a:t>9</a:t>
            </a:r>
            <a:r>
              <a:rPr lang="zh-CN" altLang="en-US" sz="2400">
                <a:latin typeface="+mn-ea"/>
                <a:cs typeface="+mn-ea"/>
                <a:sym typeface="+mn-ea"/>
              </a:rPr>
              <a:t>）法人简历及其配偶身份证原件及复印件（一式二份）；</a:t>
            </a:r>
            <a:endParaRPr lang="zh-CN" altLang="en-US" sz="2400">
              <a:latin typeface="+mn-ea"/>
              <a:cs typeface="+mn-ea"/>
            </a:endParaRPr>
          </a:p>
          <a:p>
            <a:pPr fontAlgn="auto">
              <a:lnSpc>
                <a:spcPct val="140000"/>
              </a:lnSpc>
            </a:pPr>
            <a:r>
              <a:rPr lang="zh-CN" altLang="en-US" sz="2400">
                <a:latin typeface="+mn-ea"/>
                <a:cs typeface="+mn-ea"/>
                <a:sym typeface="+mn-ea"/>
              </a:rPr>
              <a:t>（</a:t>
            </a:r>
            <a:r>
              <a:rPr lang="en-US" altLang="zh-CN" sz="2400">
                <a:latin typeface="+mn-ea"/>
                <a:cs typeface="+mn-ea"/>
                <a:sym typeface="+mn-ea"/>
              </a:rPr>
              <a:t>10</a:t>
            </a:r>
            <a:r>
              <a:rPr lang="zh-CN" altLang="en-US" sz="2400">
                <a:latin typeface="+mn-ea"/>
                <a:cs typeface="+mn-ea"/>
                <a:sym typeface="+mn-ea"/>
              </a:rPr>
              <a:t>）财务负责人简历（一式二份）；</a:t>
            </a:r>
            <a:endParaRPr lang="zh-CN" altLang="en-US" sz="2400">
              <a:latin typeface="+mn-ea"/>
              <a:cs typeface="+mn-ea"/>
              <a:sym typeface="+mn-ea"/>
            </a:endParaRPr>
          </a:p>
          <a:p>
            <a:pPr fontAlgn="auto">
              <a:lnSpc>
                <a:spcPct val="140000"/>
              </a:lnSpc>
            </a:pPr>
            <a:r>
              <a:rPr lang="zh-CN" altLang="en-US" sz="2400">
                <a:latin typeface="+mn-ea"/>
                <a:cs typeface="+mn-ea"/>
                <a:sym typeface="+mn-ea"/>
              </a:rPr>
              <a:t>（</a:t>
            </a:r>
            <a:r>
              <a:rPr lang="en-US" altLang="zh-CN" sz="2400">
                <a:latin typeface="+mn-ea"/>
                <a:cs typeface="+mn-ea"/>
                <a:sym typeface="+mn-ea"/>
              </a:rPr>
              <a:t>11</a:t>
            </a:r>
            <a:r>
              <a:rPr lang="zh-CN" altLang="en-US" sz="2400">
                <a:latin typeface="+mn-ea"/>
                <a:cs typeface="+mn-ea"/>
                <a:sym typeface="+mn-ea"/>
              </a:rPr>
              <a:t>）劳动合同书原件及复印件（一式二份）；</a:t>
            </a:r>
            <a:endParaRPr lang="zh-CN" altLang="en-US" sz="2400">
              <a:latin typeface="+mn-ea"/>
              <a:cs typeface="+mn-ea"/>
              <a:sym typeface="+mn-ea"/>
            </a:endParaRPr>
          </a:p>
          <a:p>
            <a:pPr marL="0" indent="0">
              <a:buNone/>
            </a:pPr>
            <a:endParaRPr lang="zh-CN" altLang="en-US"/>
          </a:p>
          <a:p>
            <a:endParaRPr lang="zh-CN" altLang="en-US"/>
          </a:p>
          <a:p>
            <a:endParaRPr lang="zh-CN" altLang="en-US"/>
          </a:p>
          <a:p>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nvPicPr>
        <p:blipFill>
          <a:blip r:embed="rId1"/>
          <a:stretch>
            <a:fillRect/>
          </a:stretch>
        </p:blipFill>
        <p:spPr>
          <a:xfrm>
            <a:off x="268605" y="10160"/>
            <a:ext cx="11915140" cy="6846570"/>
          </a:xfrm>
          <a:prstGeom prst="rect">
            <a:avLst/>
          </a:prstGeom>
        </p:spPr>
      </p:pic>
      <p:sp>
        <p:nvSpPr>
          <p:cNvPr id="3" name="内容占位符 2"/>
          <p:cNvSpPr>
            <a:spLocks noGrp="1"/>
          </p:cNvSpPr>
          <p:nvPr>
            <p:ph idx="1"/>
          </p:nvPr>
        </p:nvSpPr>
        <p:spPr>
          <a:xfrm>
            <a:off x="838200" y="886460"/>
            <a:ext cx="10515600" cy="5459730"/>
          </a:xfrm>
        </p:spPr>
        <p:txBody>
          <a:bodyPr>
            <a:normAutofit/>
          </a:bodyPr>
          <a:p>
            <a:pPr fontAlgn="auto">
              <a:lnSpc>
                <a:spcPct val="140000"/>
              </a:lnSpc>
            </a:pPr>
            <a:r>
              <a:rPr lang="zh-CN" altLang="en-US" sz="2400">
                <a:latin typeface="+mn-ea"/>
                <a:cs typeface="+mn-ea"/>
                <a:sym typeface="+mn-ea"/>
              </a:rPr>
              <a:t>（</a:t>
            </a:r>
            <a:r>
              <a:rPr lang="en-US" altLang="zh-CN" sz="2400">
                <a:latin typeface="+mn-ea"/>
                <a:cs typeface="+mn-ea"/>
                <a:sym typeface="+mn-ea"/>
              </a:rPr>
              <a:t>12</a:t>
            </a:r>
            <a:r>
              <a:rPr lang="zh-CN" altLang="en-US" sz="2400">
                <a:latin typeface="+mn-ea"/>
                <a:cs typeface="+mn-ea"/>
                <a:sym typeface="+mn-ea"/>
              </a:rPr>
              <a:t>）</a:t>
            </a:r>
            <a:r>
              <a:rPr lang="zh-CN" altLang="en-US" sz="2400">
                <a:solidFill>
                  <a:schemeClr val="tx1"/>
                </a:solidFill>
                <a:latin typeface="+mn-ea"/>
                <a:cs typeface="+mn-ea"/>
                <a:sym typeface="+mn-ea"/>
              </a:rPr>
              <a:t>单位职工花名册和吸纳符合条件人员花名册（一式二份）；</a:t>
            </a:r>
            <a:endParaRPr lang="zh-CN" altLang="en-US" sz="2400">
              <a:solidFill>
                <a:schemeClr val="tx1"/>
              </a:solidFill>
              <a:latin typeface="+mn-ea"/>
              <a:cs typeface="+mn-ea"/>
            </a:endParaRPr>
          </a:p>
          <a:p>
            <a:pPr fontAlgn="auto">
              <a:lnSpc>
                <a:spcPct val="140000"/>
              </a:lnSpc>
            </a:pPr>
            <a:r>
              <a:rPr lang="zh-CN" altLang="en-US" sz="2400">
                <a:solidFill>
                  <a:schemeClr val="tx1"/>
                </a:solidFill>
                <a:latin typeface="+mn-ea"/>
                <a:cs typeface="+mn-ea"/>
                <a:sym typeface="+mn-ea"/>
              </a:rPr>
              <a:t>（</a:t>
            </a:r>
            <a:r>
              <a:rPr lang="en-US" altLang="zh-CN" sz="2400">
                <a:solidFill>
                  <a:schemeClr val="tx1"/>
                </a:solidFill>
                <a:latin typeface="+mn-ea"/>
                <a:cs typeface="+mn-ea"/>
                <a:sym typeface="+mn-ea"/>
              </a:rPr>
              <a:t>13</a:t>
            </a:r>
            <a:r>
              <a:rPr lang="zh-CN" altLang="en-US" sz="2400">
                <a:solidFill>
                  <a:schemeClr val="tx1"/>
                </a:solidFill>
                <a:latin typeface="+mn-ea"/>
                <a:cs typeface="+mn-ea"/>
                <a:sym typeface="+mn-ea"/>
              </a:rPr>
              <a:t>）</a:t>
            </a:r>
            <a:r>
              <a:rPr lang="zh-CN" altLang="en-US" sz="2400" b="1">
                <a:solidFill>
                  <a:schemeClr val="tx1"/>
                </a:solidFill>
                <a:latin typeface="+mn-ea"/>
                <a:cs typeface="+mn-ea"/>
                <a:sym typeface="+mn-ea"/>
              </a:rPr>
              <a:t>安置符合条件人员身份证、《就业失业登记证》、《毕业证书》、《退役证》或《军官转业证》、刑满释放相关证明等原件及复印件</a:t>
            </a:r>
            <a:r>
              <a:rPr lang="zh-CN" altLang="en-US" sz="2400">
                <a:solidFill>
                  <a:schemeClr val="tx1"/>
                </a:solidFill>
                <a:latin typeface="+mn-ea"/>
                <a:cs typeface="+mn-ea"/>
                <a:sym typeface="+mn-ea"/>
              </a:rPr>
              <a:t>（一式二份）；</a:t>
            </a:r>
            <a:endParaRPr lang="zh-CN" altLang="en-US" sz="2400" b="1">
              <a:solidFill>
                <a:schemeClr val="tx1"/>
              </a:solidFill>
              <a:latin typeface="+mn-ea"/>
              <a:cs typeface="+mn-ea"/>
              <a:sym typeface="+mn-ea"/>
            </a:endParaRPr>
          </a:p>
          <a:p>
            <a:pPr fontAlgn="auto">
              <a:lnSpc>
                <a:spcPct val="140000"/>
              </a:lnSpc>
            </a:pPr>
            <a:r>
              <a:rPr lang="zh-CN" altLang="en-US" sz="2400">
                <a:solidFill>
                  <a:schemeClr val="tx1"/>
                </a:solidFill>
                <a:latin typeface="+mn-ea"/>
                <a:cs typeface="+mn-ea"/>
                <a:sym typeface="+mn-ea"/>
              </a:rPr>
              <a:t>（</a:t>
            </a:r>
            <a:r>
              <a:rPr lang="en-US" altLang="zh-CN" sz="2400">
                <a:solidFill>
                  <a:schemeClr val="tx1"/>
                </a:solidFill>
                <a:latin typeface="+mn-ea"/>
                <a:cs typeface="+mn-ea"/>
                <a:sym typeface="+mn-ea"/>
              </a:rPr>
              <a:t>14</a:t>
            </a:r>
            <a:r>
              <a:rPr lang="zh-CN" altLang="en-US" sz="2400">
                <a:solidFill>
                  <a:schemeClr val="tx1"/>
                </a:solidFill>
                <a:latin typeface="+mn-ea"/>
                <a:cs typeface="+mn-ea"/>
                <a:sym typeface="+mn-ea"/>
              </a:rPr>
              <a:t>）企业验资报告原件及复印件（一式二份）；</a:t>
            </a:r>
            <a:endParaRPr lang="zh-CN" altLang="en-US" sz="2400">
              <a:solidFill>
                <a:schemeClr val="tx1"/>
              </a:solidFill>
              <a:latin typeface="+mn-ea"/>
              <a:cs typeface="+mn-ea"/>
              <a:sym typeface="+mn-ea"/>
            </a:endParaRPr>
          </a:p>
          <a:p>
            <a:pPr fontAlgn="auto">
              <a:lnSpc>
                <a:spcPct val="140000"/>
              </a:lnSpc>
            </a:pPr>
            <a:r>
              <a:rPr lang="zh-CN" altLang="en-US" sz="2400">
                <a:latin typeface="+mn-ea"/>
                <a:cs typeface="+mn-ea"/>
                <a:sym typeface="+mn-ea"/>
              </a:rPr>
              <a:t>（</a:t>
            </a:r>
            <a:r>
              <a:rPr lang="en-US" altLang="zh-CN" sz="2400">
                <a:latin typeface="+mn-ea"/>
                <a:cs typeface="+mn-ea"/>
                <a:sym typeface="+mn-ea"/>
              </a:rPr>
              <a:t>15</a:t>
            </a:r>
            <a:r>
              <a:rPr lang="zh-CN" altLang="en-US" sz="2400">
                <a:latin typeface="+mn-ea"/>
                <a:cs typeface="+mn-ea"/>
                <a:sym typeface="+mn-ea"/>
              </a:rPr>
              <a:t>）上年度经审计的财务报告原件及复印件（一式二份）；</a:t>
            </a:r>
            <a:endParaRPr lang="zh-CN" altLang="en-US" sz="2400">
              <a:latin typeface="+mn-ea"/>
              <a:cs typeface="+mn-ea"/>
            </a:endParaRPr>
          </a:p>
          <a:p>
            <a:pPr fontAlgn="auto">
              <a:lnSpc>
                <a:spcPct val="140000"/>
              </a:lnSpc>
            </a:pPr>
            <a:r>
              <a:rPr lang="zh-CN" altLang="en-US" sz="2400">
                <a:latin typeface="+mn-ea"/>
                <a:cs typeface="+mn-ea"/>
                <a:sym typeface="+mn-ea"/>
              </a:rPr>
              <a:t>（</a:t>
            </a:r>
            <a:r>
              <a:rPr lang="en-US" altLang="zh-CN" sz="2400">
                <a:latin typeface="+mn-ea"/>
                <a:cs typeface="+mn-ea"/>
                <a:sym typeface="+mn-ea"/>
              </a:rPr>
              <a:t>16</a:t>
            </a:r>
            <a:r>
              <a:rPr lang="zh-CN" altLang="en-US" sz="2400">
                <a:latin typeface="+mn-ea"/>
                <a:cs typeface="+mn-ea"/>
                <a:sym typeface="+mn-ea"/>
              </a:rPr>
              <a:t>）贷款当月财务报表和职工工资发放表原件及复印件（一式二份）；</a:t>
            </a:r>
            <a:endParaRPr lang="zh-CN" altLang="en-US" sz="2400">
              <a:latin typeface="+mn-ea"/>
              <a:cs typeface="+mn-ea"/>
            </a:endParaRPr>
          </a:p>
          <a:p>
            <a:pPr fontAlgn="auto">
              <a:lnSpc>
                <a:spcPct val="140000"/>
              </a:lnSpc>
            </a:pPr>
            <a:r>
              <a:rPr lang="zh-CN" altLang="en-US" sz="2400">
                <a:latin typeface="+mn-ea"/>
                <a:cs typeface="+mn-ea"/>
                <a:sym typeface="+mn-ea"/>
              </a:rPr>
              <a:t>（</a:t>
            </a:r>
            <a:r>
              <a:rPr lang="en-US" altLang="zh-CN" sz="2400">
                <a:latin typeface="+mn-ea"/>
                <a:cs typeface="+mn-ea"/>
                <a:sym typeface="+mn-ea"/>
              </a:rPr>
              <a:t>17</a:t>
            </a:r>
            <a:r>
              <a:rPr lang="zh-CN" altLang="en-US" sz="2400">
                <a:latin typeface="+mn-ea"/>
                <a:cs typeface="+mn-ea"/>
                <a:sym typeface="+mn-ea"/>
              </a:rPr>
              <a:t>）反担保物权属证明原件及复印件（一式二份）。</a:t>
            </a:r>
            <a:endParaRPr lang="zh-CN" altLang="en-US" sz="2400">
              <a:latin typeface="+mn-ea"/>
              <a:cs typeface="+mn-ea"/>
            </a:endParaRPr>
          </a:p>
          <a:p>
            <a:endParaRPr lang="zh-CN" altLang="en-US"/>
          </a:p>
          <a:p>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1270" y="9525"/>
            <a:ext cx="12184380" cy="6847840"/>
          </a:xfrm>
          <a:prstGeom prst="rect">
            <a:avLst/>
          </a:prstGeom>
        </p:spPr>
      </p:pic>
      <p:pic>
        <p:nvPicPr>
          <p:cNvPr id="4" name="图片 3"/>
          <p:cNvPicPr>
            <a:picLocks noChangeAspect="1"/>
          </p:cNvPicPr>
          <p:nvPr/>
        </p:nvPicPr>
        <p:blipFill>
          <a:blip r:embed="rId2"/>
          <a:stretch>
            <a:fillRect/>
          </a:stretch>
        </p:blipFill>
        <p:spPr>
          <a:xfrm>
            <a:off x="307975" y="5080"/>
            <a:ext cx="12078335" cy="6847205"/>
          </a:xfrm>
          <a:prstGeom prst="rect">
            <a:avLst/>
          </a:prstGeom>
        </p:spPr>
      </p:pic>
      <p:sp>
        <p:nvSpPr>
          <p:cNvPr id="3" name="内容占位符 2"/>
          <p:cNvSpPr>
            <a:spLocks noGrp="1"/>
          </p:cNvSpPr>
          <p:nvPr>
            <p:ph idx="1"/>
          </p:nvPr>
        </p:nvSpPr>
        <p:spPr>
          <a:xfrm>
            <a:off x="838200" y="2336165"/>
            <a:ext cx="10515600" cy="1492250"/>
          </a:xfrm>
        </p:spPr>
        <p:txBody>
          <a:bodyPr/>
          <a:p>
            <a:pPr marL="0" indent="0" algn="l">
              <a:buNone/>
            </a:pPr>
            <a:r>
              <a:rPr lang="zh-CN" altLang="en-US" b="1">
                <a:latin typeface="+mn-ea"/>
              </a:rPr>
              <a:t>四、创业担保贷款办理流程</a:t>
            </a:r>
            <a:endParaRPr lang="zh-CN" altLang="en-US" b="1">
              <a:latin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1270" y="9525"/>
            <a:ext cx="12184380" cy="6847840"/>
          </a:xfrm>
          <a:prstGeom prst="rect">
            <a:avLst/>
          </a:prstGeom>
        </p:spPr>
      </p:pic>
      <p:pic>
        <p:nvPicPr>
          <p:cNvPr id="5" name="图片 4"/>
          <p:cNvPicPr>
            <a:picLocks noChangeAspect="1"/>
          </p:cNvPicPr>
          <p:nvPr/>
        </p:nvPicPr>
        <p:blipFill>
          <a:blip r:embed="rId2"/>
          <a:stretch>
            <a:fillRect/>
          </a:stretch>
        </p:blipFill>
        <p:spPr>
          <a:xfrm>
            <a:off x="268605" y="10160"/>
            <a:ext cx="11915140" cy="6846570"/>
          </a:xfrm>
          <a:prstGeom prst="rect">
            <a:avLst/>
          </a:prstGeom>
        </p:spPr>
      </p:pic>
      <p:sp>
        <p:nvSpPr>
          <p:cNvPr id="2" name="标题 1"/>
          <p:cNvSpPr>
            <a:spLocks noGrp="1"/>
          </p:cNvSpPr>
          <p:nvPr>
            <p:ph type="title"/>
          </p:nvPr>
        </p:nvSpPr>
        <p:spPr>
          <a:xfrm>
            <a:off x="838200" y="680085"/>
            <a:ext cx="10515600" cy="740410"/>
          </a:xfrm>
        </p:spPr>
        <p:txBody>
          <a:bodyPr>
            <a:normAutofit/>
          </a:bodyPr>
          <a:p>
            <a:r>
              <a:rPr lang="en-US" altLang="zh-CN" sz="3500" b="1"/>
              <a:t>      </a:t>
            </a:r>
            <a:r>
              <a:rPr lang="zh-CN" altLang="en-US" sz="3500" b="1"/>
              <a:t>申请创业担保贷款流程：</a:t>
            </a:r>
            <a:endParaRPr lang="zh-CN" altLang="en-US" sz="3500" b="1"/>
          </a:p>
        </p:txBody>
      </p:sp>
      <p:sp>
        <p:nvSpPr>
          <p:cNvPr id="3" name="内容占位符 2"/>
          <p:cNvSpPr>
            <a:spLocks noGrp="1"/>
          </p:cNvSpPr>
          <p:nvPr>
            <p:ph idx="1"/>
          </p:nvPr>
        </p:nvSpPr>
        <p:spPr>
          <a:xfrm>
            <a:off x="838200" y="1531620"/>
            <a:ext cx="10515600" cy="5213985"/>
          </a:xfrm>
        </p:spPr>
        <p:txBody>
          <a:bodyPr/>
          <a:p>
            <a:endParaRPr lang="zh-CN" altLang="en-US" sz="3500"/>
          </a:p>
          <a:p>
            <a:endParaRPr lang="zh-CN" altLang="en-US" sz="3500"/>
          </a:p>
        </p:txBody>
      </p:sp>
      <p:sp>
        <p:nvSpPr>
          <p:cNvPr id="13" name="矩形 12"/>
          <p:cNvSpPr/>
          <p:nvPr/>
        </p:nvSpPr>
        <p:spPr>
          <a:xfrm>
            <a:off x="5682615" y="4256405"/>
            <a:ext cx="3695700" cy="45466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经办银行签订担保合同和贷款合同</a:t>
            </a:r>
            <a:endParaRPr lang="zh-CN" altLang="en-US"/>
          </a:p>
        </p:txBody>
      </p:sp>
      <p:sp>
        <p:nvSpPr>
          <p:cNvPr id="14" name="矩形 13"/>
          <p:cNvSpPr/>
          <p:nvPr/>
        </p:nvSpPr>
        <p:spPr>
          <a:xfrm>
            <a:off x="5682615" y="3610610"/>
            <a:ext cx="3696970" cy="473075"/>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经办银行调查评估审核</a:t>
            </a:r>
            <a:endParaRPr lang="zh-CN" altLang="en-US"/>
          </a:p>
        </p:txBody>
      </p:sp>
      <p:sp>
        <p:nvSpPr>
          <p:cNvPr id="15" name="矩形 14"/>
          <p:cNvSpPr/>
          <p:nvPr/>
        </p:nvSpPr>
        <p:spPr>
          <a:xfrm>
            <a:off x="5682615" y="3043555"/>
            <a:ext cx="3696970" cy="43434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区小额贷款担保中心审核推荐</a:t>
            </a:r>
            <a:endParaRPr lang="zh-CN" altLang="en-US"/>
          </a:p>
        </p:txBody>
      </p:sp>
      <p:sp>
        <p:nvSpPr>
          <p:cNvPr id="16" name="矩形 15"/>
          <p:cNvSpPr/>
          <p:nvPr/>
        </p:nvSpPr>
        <p:spPr>
          <a:xfrm>
            <a:off x="5682615" y="2421255"/>
            <a:ext cx="3696970" cy="46228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区小额贷款担保中心受理入户调查</a:t>
            </a:r>
            <a:endParaRPr lang="zh-CN" altLang="en-US"/>
          </a:p>
        </p:txBody>
      </p:sp>
      <p:sp>
        <p:nvSpPr>
          <p:cNvPr id="17" name="矩形 16"/>
          <p:cNvSpPr/>
          <p:nvPr/>
        </p:nvSpPr>
        <p:spPr>
          <a:xfrm>
            <a:off x="5682615" y="1807210"/>
            <a:ext cx="3696335" cy="46228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企业借款人提交申请</a:t>
            </a:r>
            <a:endParaRPr lang="zh-CN" altLang="en-US"/>
          </a:p>
        </p:txBody>
      </p:sp>
      <p:sp>
        <p:nvSpPr>
          <p:cNvPr id="20" name="矩形 19"/>
          <p:cNvSpPr/>
          <p:nvPr/>
        </p:nvSpPr>
        <p:spPr>
          <a:xfrm>
            <a:off x="1561465" y="1807210"/>
            <a:ext cx="3657600" cy="46228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个人借款人提交申请</a:t>
            </a:r>
            <a:endParaRPr lang="zh-CN" altLang="en-US"/>
          </a:p>
        </p:txBody>
      </p:sp>
      <p:sp>
        <p:nvSpPr>
          <p:cNvPr id="22" name="矩形 21"/>
          <p:cNvSpPr/>
          <p:nvPr/>
        </p:nvSpPr>
        <p:spPr>
          <a:xfrm>
            <a:off x="3243580" y="5485765"/>
            <a:ext cx="3696335" cy="46228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经办银行放贷</a:t>
            </a:r>
            <a:endParaRPr lang="zh-CN" altLang="en-US"/>
          </a:p>
        </p:txBody>
      </p:sp>
      <p:sp>
        <p:nvSpPr>
          <p:cNvPr id="23" name="矩形 22"/>
          <p:cNvSpPr/>
          <p:nvPr/>
        </p:nvSpPr>
        <p:spPr>
          <a:xfrm>
            <a:off x="1562735" y="4871720"/>
            <a:ext cx="3657600" cy="46228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sym typeface="+mn-ea"/>
              </a:rPr>
              <a:t>经办银行签订担保合同和贷款合同</a:t>
            </a:r>
            <a:endParaRPr lang="zh-CN" altLang="en-US"/>
          </a:p>
        </p:txBody>
      </p:sp>
      <p:sp>
        <p:nvSpPr>
          <p:cNvPr id="24" name="矩形 23"/>
          <p:cNvSpPr/>
          <p:nvPr/>
        </p:nvSpPr>
        <p:spPr>
          <a:xfrm>
            <a:off x="1562735" y="4256405"/>
            <a:ext cx="3656965" cy="46228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经办银行调查评估审核</a:t>
            </a:r>
            <a:endParaRPr lang="zh-CN" altLang="en-US"/>
          </a:p>
        </p:txBody>
      </p:sp>
      <p:sp>
        <p:nvSpPr>
          <p:cNvPr id="25" name="矩形 24"/>
          <p:cNvSpPr/>
          <p:nvPr/>
        </p:nvSpPr>
        <p:spPr>
          <a:xfrm>
            <a:off x="1562100" y="3610610"/>
            <a:ext cx="3657600" cy="46228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区小额贷款担保中心复核推荐</a:t>
            </a:r>
            <a:endParaRPr lang="zh-CN" altLang="en-US"/>
          </a:p>
        </p:txBody>
      </p:sp>
      <p:sp>
        <p:nvSpPr>
          <p:cNvPr id="26" name="矩形 25"/>
          <p:cNvSpPr/>
          <p:nvPr/>
        </p:nvSpPr>
        <p:spPr>
          <a:xfrm>
            <a:off x="1558290" y="3015615"/>
            <a:ext cx="3657600" cy="46228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街道劳动保障事务所审核</a:t>
            </a:r>
            <a:endParaRPr lang="zh-CN" altLang="en-US"/>
          </a:p>
        </p:txBody>
      </p:sp>
      <p:sp>
        <p:nvSpPr>
          <p:cNvPr id="27" name="矩形 26"/>
          <p:cNvSpPr/>
          <p:nvPr/>
        </p:nvSpPr>
        <p:spPr>
          <a:xfrm>
            <a:off x="1562100" y="2421255"/>
            <a:ext cx="3657600" cy="462280"/>
          </a:xfrm>
          <a:prstGeom prst="rect">
            <a:avLst/>
          </a:prstGeom>
          <a:solidFill>
            <a:schemeClr val="bg1">
              <a:lumMod val="75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r>
              <a:rPr lang="zh-CN" altLang="en-US"/>
              <a:t>社区受理入户调查</a:t>
            </a:r>
            <a:endParaRPr lang="zh-CN" altLang="en-US"/>
          </a:p>
        </p:txBody>
      </p:sp>
      <p:cxnSp>
        <p:nvCxnSpPr>
          <p:cNvPr id="29" name="直接箭头连接符 28"/>
          <p:cNvCxnSpPr>
            <a:stCxn id="20" idx="2"/>
            <a:endCxn id="27" idx="0"/>
          </p:cNvCxnSpPr>
          <p:nvPr/>
        </p:nvCxnSpPr>
        <p:spPr>
          <a:xfrm>
            <a:off x="3390265" y="2269490"/>
            <a:ext cx="635" cy="151765"/>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30" name="直接箭头连接符 29"/>
          <p:cNvCxnSpPr/>
          <p:nvPr/>
        </p:nvCxnSpPr>
        <p:spPr>
          <a:xfrm>
            <a:off x="3388360" y="2904490"/>
            <a:ext cx="635" cy="151765"/>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31" name="直接箭头连接符 30"/>
          <p:cNvCxnSpPr/>
          <p:nvPr/>
        </p:nvCxnSpPr>
        <p:spPr>
          <a:xfrm>
            <a:off x="7331710" y="2269490"/>
            <a:ext cx="635" cy="151765"/>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34" name="直接箭头连接符 33"/>
          <p:cNvCxnSpPr/>
          <p:nvPr/>
        </p:nvCxnSpPr>
        <p:spPr>
          <a:xfrm>
            <a:off x="3387725" y="4104640"/>
            <a:ext cx="635" cy="151765"/>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35" name="直接箭头连接符 34"/>
          <p:cNvCxnSpPr/>
          <p:nvPr/>
        </p:nvCxnSpPr>
        <p:spPr>
          <a:xfrm>
            <a:off x="3388995" y="3458845"/>
            <a:ext cx="635" cy="151765"/>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39" name="直接箭头连接符 38"/>
          <p:cNvCxnSpPr>
            <a:endCxn id="22" idx="3"/>
          </p:cNvCxnSpPr>
          <p:nvPr/>
        </p:nvCxnSpPr>
        <p:spPr>
          <a:xfrm flipH="1">
            <a:off x="6939915" y="5701665"/>
            <a:ext cx="463550" cy="15240"/>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40" name="直接箭头连接符 39"/>
          <p:cNvCxnSpPr/>
          <p:nvPr/>
        </p:nvCxnSpPr>
        <p:spPr>
          <a:xfrm flipH="1">
            <a:off x="7374255" y="4719955"/>
            <a:ext cx="19685" cy="991870"/>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41" name="直接箭头连接符 40"/>
          <p:cNvCxnSpPr/>
          <p:nvPr/>
        </p:nvCxnSpPr>
        <p:spPr>
          <a:xfrm>
            <a:off x="3391535" y="5334000"/>
            <a:ext cx="635" cy="151765"/>
          </a:xfrm>
          <a:prstGeom prst="straightConnector1">
            <a:avLst/>
          </a:prstGeom>
          <a:ln>
            <a:headEnd type="none" w="med" len="med"/>
            <a:tailEnd type="triangle" w="med" len="med"/>
          </a:ln>
        </p:spPr>
        <p:style>
          <a:lnRef idx="3">
            <a:schemeClr val="dk1"/>
          </a:lnRef>
          <a:fillRef idx="0">
            <a:schemeClr val="dk1"/>
          </a:fillRef>
          <a:effectRef idx="2">
            <a:schemeClr val="dk1"/>
          </a:effectRef>
          <a:fontRef idx="minor">
            <a:schemeClr val="tx1"/>
          </a:fontRef>
        </p:style>
      </p:cxnSp>
      <p:cxnSp>
        <p:nvCxnSpPr>
          <p:cNvPr id="42" name="直接箭头连接符 41"/>
          <p:cNvCxnSpPr/>
          <p:nvPr/>
        </p:nvCxnSpPr>
        <p:spPr>
          <a:xfrm>
            <a:off x="7332980" y="2904490"/>
            <a:ext cx="635" cy="151765"/>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43" name="直接箭头连接符 42"/>
          <p:cNvCxnSpPr/>
          <p:nvPr/>
        </p:nvCxnSpPr>
        <p:spPr>
          <a:xfrm>
            <a:off x="7332345" y="3477895"/>
            <a:ext cx="635" cy="151765"/>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44" name="直接箭头连接符 43"/>
          <p:cNvCxnSpPr/>
          <p:nvPr/>
        </p:nvCxnSpPr>
        <p:spPr>
          <a:xfrm>
            <a:off x="7333615" y="4104640"/>
            <a:ext cx="635" cy="151765"/>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cxnSp>
        <p:nvCxnSpPr>
          <p:cNvPr id="45" name="直接箭头连接符 44"/>
          <p:cNvCxnSpPr/>
          <p:nvPr/>
        </p:nvCxnSpPr>
        <p:spPr>
          <a:xfrm>
            <a:off x="3387090" y="4719955"/>
            <a:ext cx="635" cy="151765"/>
          </a:xfrm>
          <a:prstGeom prst="straightConnector1">
            <a:avLst/>
          </a:prstGeom>
          <a:ln>
            <a:headEnd type="none"/>
            <a:tailEnd type="triangle" w="med" len="med"/>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 name="图片 7"/>
          <p:cNvPicPr>
            <a:picLocks noChangeAspect="1"/>
          </p:cNvPicPr>
          <p:nvPr/>
        </p:nvPicPr>
        <p:blipFill>
          <a:blip r:embed="rId1"/>
          <a:stretch>
            <a:fillRect/>
          </a:stretch>
        </p:blipFill>
        <p:spPr>
          <a:xfrm>
            <a:off x="268605" y="10160"/>
            <a:ext cx="11915140" cy="6846570"/>
          </a:xfrm>
          <a:prstGeom prst="rect">
            <a:avLst/>
          </a:prstGeom>
        </p:spPr>
      </p:pic>
      <p:sp>
        <p:nvSpPr>
          <p:cNvPr id="3" name="内容占位符 2"/>
          <p:cNvSpPr>
            <a:spLocks noGrp="1"/>
          </p:cNvSpPr>
          <p:nvPr>
            <p:ph idx="1"/>
          </p:nvPr>
        </p:nvSpPr>
        <p:spPr>
          <a:xfrm>
            <a:off x="838200" y="1381760"/>
            <a:ext cx="10852785" cy="2747645"/>
          </a:xfrm>
        </p:spPr>
        <p:txBody>
          <a:bodyPr/>
          <a:p>
            <a:endParaRPr lang="zh-CN" altLang="en-US"/>
          </a:p>
          <a:p>
            <a:r>
              <a:rPr lang="zh-CN" altLang="en-US" sz="4000"/>
              <a:t>联系咨询单位：城关区就业局小额贷款办公室</a:t>
            </a:r>
            <a:endParaRPr lang="zh-CN" altLang="en-US" sz="4000"/>
          </a:p>
          <a:p>
            <a:r>
              <a:rPr lang="zh-CN" altLang="en-US" sz="4000"/>
              <a:t>联系咨询地址：城关区陇西路</a:t>
            </a:r>
            <a:r>
              <a:rPr lang="en-US" altLang="zh-CN" sz="4000"/>
              <a:t>48</a:t>
            </a:r>
            <a:r>
              <a:rPr lang="zh-CN" altLang="en-US" sz="4000"/>
              <a:t>号</a:t>
            </a:r>
            <a:endParaRPr lang="zh-CN" altLang="en-US" sz="4000"/>
          </a:p>
          <a:p>
            <a:r>
              <a:rPr lang="zh-CN" altLang="en-US" sz="4000"/>
              <a:t>联系咨询电话：</a:t>
            </a:r>
            <a:r>
              <a:rPr lang="en-US" altLang="zh-CN" sz="4000"/>
              <a:t>8480213</a:t>
            </a:r>
            <a:endParaRPr lang="en-US" altLang="zh-CN" sz="4000"/>
          </a:p>
        </p:txBody>
      </p:sp>
      <p:pic>
        <p:nvPicPr>
          <p:cNvPr id="4" name="图片 3" descr="就业360二维码"/>
          <p:cNvPicPr>
            <a:picLocks noChangeAspect="1"/>
          </p:cNvPicPr>
          <p:nvPr/>
        </p:nvPicPr>
        <p:blipFill>
          <a:blip r:embed="rId2"/>
          <a:stretch>
            <a:fillRect/>
          </a:stretch>
        </p:blipFill>
        <p:spPr>
          <a:xfrm>
            <a:off x="7501255" y="3646170"/>
            <a:ext cx="2832100" cy="25546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335915" y="5715"/>
            <a:ext cx="11915140" cy="6846570"/>
          </a:xfrm>
          <a:prstGeom prst="rect">
            <a:avLst/>
          </a:prstGeom>
        </p:spPr>
      </p:pic>
      <p:sp>
        <p:nvSpPr>
          <p:cNvPr id="2" name="标题 1"/>
          <p:cNvSpPr>
            <a:spLocks noGrp="1"/>
          </p:cNvSpPr>
          <p:nvPr>
            <p:ph type="title"/>
          </p:nvPr>
        </p:nvSpPr>
        <p:spPr>
          <a:xfrm>
            <a:off x="1224280" y="1278255"/>
            <a:ext cx="10515600" cy="4709160"/>
          </a:xfrm>
        </p:spPr>
        <p:txBody>
          <a:bodyPr>
            <a:normAutofit fontScale="90000"/>
          </a:bodyPr>
          <a:p>
            <a:pPr algn="l" fontAlgn="auto">
              <a:lnSpc>
                <a:spcPct val="190000"/>
              </a:lnSpc>
            </a:pPr>
            <a:r>
              <a:rPr lang="en-US" altLang="zh-CN" sz="2400">
                <a:sym typeface="+mn-ea"/>
              </a:rPr>
              <a:t>              </a:t>
            </a:r>
            <a:r>
              <a:rPr lang="zh-CN" altLang="en-US" sz="2400">
                <a:sym typeface="+mn-ea"/>
              </a:rPr>
              <a:t>个人及企业创业担保贷款扶持的行业是除广告业、桑拿、按摩、网吧、氧吧以及其他国家产业政策不予鼓励外的所有行业。</a:t>
            </a:r>
            <a:r>
              <a:rPr lang="zh-CN" altLang="en-US" sz="2400">
                <a:latin typeface="+mn-ea"/>
                <a:ea typeface="+mn-ea"/>
                <a:cs typeface="+mn-ea"/>
              </a:rPr>
              <a:t>创业担保贷款分为两部分</a:t>
            </a:r>
            <a:br>
              <a:rPr lang="zh-CN" altLang="en-US" sz="2400">
                <a:latin typeface="+mn-ea"/>
                <a:ea typeface="+mn-ea"/>
                <a:cs typeface="+mn-ea"/>
              </a:rPr>
            </a:br>
            <a:r>
              <a:rPr lang="zh-CN" altLang="en-US" sz="2400" b="1">
                <a:latin typeface="+mn-ea"/>
                <a:ea typeface="+mn-ea"/>
                <a:cs typeface="+mn-ea"/>
              </a:rPr>
              <a:t>（一）个人及合伙企业创业担保贷款</a:t>
            </a:r>
            <a:br>
              <a:rPr lang="zh-CN" altLang="en-US" sz="2400" b="1">
                <a:latin typeface="+mn-ea"/>
                <a:ea typeface="+mn-ea"/>
                <a:cs typeface="+mn-ea"/>
              </a:rPr>
            </a:br>
            <a:r>
              <a:rPr lang="zh-CN" altLang="en-US" sz="2400">
                <a:latin typeface="+mn-ea"/>
                <a:ea typeface="+mn-ea"/>
                <a:cs typeface="+mn-ea"/>
              </a:rPr>
              <a:t>      贷款金额分别为</a:t>
            </a:r>
            <a:r>
              <a:rPr lang="en-US" altLang="zh-CN" sz="2400">
                <a:solidFill>
                  <a:srgbClr val="FF0000"/>
                </a:solidFill>
                <a:latin typeface="+mn-ea"/>
                <a:ea typeface="+mn-ea"/>
                <a:cs typeface="+mn-ea"/>
              </a:rPr>
              <a:t>15</a:t>
            </a:r>
            <a:r>
              <a:rPr lang="zh-CN" altLang="en-US" sz="2400">
                <a:solidFill>
                  <a:srgbClr val="FF0000"/>
                </a:solidFill>
                <a:latin typeface="+mn-ea"/>
                <a:ea typeface="+mn-ea"/>
                <a:cs typeface="+mn-ea"/>
              </a:rPr>
              <a:t>万元及</a:t>
            </a:r>
            <a:r>
              <a:rPr lang="en-US" altLang="zh-CN" sz="2400">
                <a:solidFill>
                  <a:srgbClr val="FF0000"/>
                </a:solidFill>
                <a:latin typeface="+mn-ea"/>
                <a:ea typeface="+mn-ea"/>
                <a:cs typeface="+mn-ea"/>
              </a:rPr>
              <a:t>50</a:t>
            </a:r>
            <a:r>
              <a:rPr lang="zh-CN" altLang="en-US" sz="2400">
                <a:solidFill>
                  <a:srgbClr val="FF0000"/>
                </a:solidFill>
                <a:latin typeface="+mn-ea"/>
                <a:ea typeface="+mn-ea"/>
                <a:cs typeface="+mn-ea"/>
              </a:rPr>
              <a:t>万元</a:t>
            </a:r>
            <a:r>
              <a:rPr lang="zh-CN" altLang="en-US" sz="2400">
                <a:latin typeface="+mn-ea"/>
                <a:ea typeface="+mn-ea"/>
                <a:cs typeface="+mn-ea"/>
              </a:rPr>
              <a:t>，贷款期限最长不超过</a:t>
            </a:r>
            <a:r>
              <a:rPr lang="en-US" altLang="zh-CN" sz="2400">
                <a:latin typeface="+mn-ea"/>
                <a:ea typeface="+mn-ea"/>
                <a:cs typeface="+mn-ea"/>
              </a:rPr>
              <a:t>3</a:t>
            </a:r>
            <a:r>
              <a:rPr lang="zh-CN" altLang="en-US" sz="2400">
                <a:latin typeface="+mn-ea"/>
                <a:ea typeface="+mn-ea"/>
                <a:cs typeface="+mn-ea"/>
              </a:rPr>
              <a:t>年，财政部门按</a:t>
            </a:r>
            <a:r>
              <a:rPr lang="en-US" altLang="zh-CN" sz="2400">
                <a:latin typeface="+mn-ea"/>
                <a:ea typeface="+mn-ea"/>
                <a:cs typeface="+mn-ea"/>
              </a:rPr>
              <a:t>2</a:t>
            </a:r>
            <a:r>
              <a:rPr lang="zh-CN" altLang="en-US" sz="2400">
                <a:latin typeface="+mn-ea"/>
                <a:ea typeface="+mn-ea"/>
                <a:cs typeface="+mn-ea"/>
              </a:rPr>
              <a:t>年全额贴息，第三年由个人借款人自行承担。</a:t>
            </a:r>
            <a:br>
              <a:rPr lang="zh-CN" altLang="en-US" sz="2400">
                <a:latin typeface="+mn-ea"/>
                <a:ea typeface="+mn-ea"/>
                <a:cs typeface="+mn-ea"/>
              </a:rPr>
            </a:br>
            <a:r>
              <a:rPr lang="zh-CN" altLang="en-US" sz="2400" b="1">
                <a:latin typeface="+mn-ea"/>
                <a:ea typeface="+mn-ea"/>
                <a:cs typeface="+mn-ea"/>
              </a:rPr>
              <a:t>（二）小微企业创业担保贷款</a:t>
            </a:r>
            <a:br>
              <a:rPr lang="zh-CN" altLang="en-US" sz="2400" b="1">
                <a:latin typeface="+mn-ea"/>
                <a:ea typeface="+mn-ea"/>
                <a:cs typeface="+mn-ea"/>
              </a:rPr>
            </a:br>
            <a:r>
              <a:rPr lang="zh-CN" altLang="en-US" sz="2400">
                <a:latin typeface="+mn-ea"/>
                <a:ea typeface="+mn-ea"/>
                <a:cs typeface="+mn-ea"/>
              </a:rPr>
              <a:t>      最高不超过</a:t>
            </a:r>
            <a:r>
              <a:rPr lang="en-US" altLang="zh-CN" sz="2400">
                <a:solidFill>
                  <a:srgbClr val="FF0000"/>
                </a:solidFill>
                <a:latin typeface="+mn-ea"/>
                <a:ea typeface="+mn-ea"/>
                <a:cs typeface="+mn-ea"/>
              </a:rPr>
              <a:t>300</a:t>
            </a:r>
            <a:r>
              <a:rPr lang="zh-CN" altLang="en-US" sz="2400">
                <a:solidFill>
                  <a:srgbClr val="FF0000"/>
                </a:solidFill>
                <a:latin typeface="+mn-ea"/>
                <a:ea typeface="+mn-ea"/>
                <a:cs typeface="+mn-ea"/>
              </a:rPr>
              <a:t>万</a:t>
            </a:r>
            <a:r>
              <a:rPr lang="zh-CN" altLang="en-US" sz="2400">
                <a:latin typeface="+mn-ea"/>
                <a:ea typeface="+mn-ea"/>
                <a:cs typeface="+mn-ea"/>
              </a:rPr>
              <a:t>元，贷款期限最长不超过</a:t>
            </a:r>
            <a:r>
              <a:rPr lang="en-US" altLang="zh-CN" sz="2400">
                <a:latin typeface="+mn-ea"/>
                <a:ea typeface="+mn-ea"/>
                <a:cs typeface="+mn-ea"/>
              </a:rPr>
              <a:t>2</a:t>
            </a:r>
            <a:r>
              <a:rPr lang="zh-CN" altLang="en-US" sz="2400">
                <a:latin typeface="+mn-ea"/>
                <a:ea typeface="+mn-ea"/>
                <a:cs typeface="+mn-ea"/>
              </a:rPr>
              <a:t>年，财政部门按照贷款合同签订日贷款</a:t>
            </a:r>
            <a:r>
              <a:rPr lang="zh-CN" altLang="en-US" sz="2400">
                <a:solidFill>
                  <a:srgbClr val="FF0000"/>
                </a:solidFill>
                <a:latin typeface="+mn-ea"/>
                <a:ea typeface="+mn-ea"/>
                <a:cs typeface="+mn-ea"/>
              </a:rPr>
              <a:t>基准利率的</a:t>
            </a:r>
            <a:r>
              <a:rPr lang="en-US" altLang="zh-CN" sz="2400">
                <a:solidFill>
                  <a:srgbClr val="FF0000"/>
                </a:solidFill>
                <a:latin typeface="+mn-ea"/>
                <a:ea typeface="+mn-ea"/>
                <a:cs typeface="+mn-ea"/>
              </a:rPr>
              <a:t>50%</a:t>
            </a:r>
            <a:r>
              <a:rPr lang="zh-CN" altLang="en-US" sz="2400">
                <a:latin typeface="+mn-ea"/>
                <a:ea typeface="+mn-ea"/>
                <a:cs typeface="+mn-ea"/>
              </a:rPr>
              <a:t>给予贴息</a:t>
            </a:r>
            <a:endParaRPr lang="zh-CN" altLang="en-US" sz="2400" b="1">
              <a:latin typeface="+mn-ea"/>
              <a:ea typeface="+mn-ea"/>
              <a:cs typeface="+mn-ea"/>
            </a:endParaRPr>
          </a:p>
        </p:txBody>
      </p:sp>
      <p:sp>
        <p:nvSpPr>
          <p:cNvPr id="3" name="文本框 2"/>
          <p:cNvSpPr txBox="1"/>
          <p:nvPr/>
        </p:nvSpPr>
        <p:spPr>
          <a:xfrm>
            <a:off x="1533525" y="817880"/>
            <a:ext cx="9520555" cy="460375"/>
          </a:xfrm>
          <a:prstGeom prst="rect">
            <a:avLst/>
          </a:prstGeom>
          <a:noFill/>
        </p:spPr>
        <p:txBody>
          <a:bodyPr wrap="square" rtlCol="0">
            <a:spAutoFit/>
          </a:bodyPr>
          <a:p>
            <a:r>
              <a:rPr lang="zh-CN" altLang="en-US" sz="2400" b="1"/>
              <a:t>一、概述</a:t>
            </a:r>
            <a:endParaRPr lang="zh-CN" altLang="en-US" sz="24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 name="图片 9"/>
          <p:cNvPicPr>
            <a:picLocks noChangeAspect="1"/>
          </p:cNvPicPr>
          <p:nvPr/>
        </p:nvPicPr>
        <p:blipFill>
          <a:blip r:embed="rId1"/>
          <a:stretch>
            <a:fillRect/>
          </a:stretch>
        </p:blipFill>
        <p:spPr>
          <a:xfrm>
            <a:off x="19685" y="1905"/>
            <a:ext cx="12186920" cy="6879590"/>
          </a:xfrm>
          <a:prstGeom prst="rect">
            <a:avLst/>
          </a:prstGeom>
        </p:spPr>
      </p:pic>
      <p:sp>
        <p:nvSpPr>
          <p:cNvPr id="3" name="副标题 2"/>
          <p:cNvSpPr>
            <a:spLocks noGrp="1"/>
          </p:cNvSpPr>
          <p:nvPr>
            <p:ph type="subTitle" idx="1"/>
          </p:nvPr>
        </p:nvSpPr>
        <p:spPr>
          <a:xfrm>
            <a:off x="1731645" y="2701608"/>
            <a:ext cx="9144000" cy="1655762"/>
          </a:xfrm>
        </p:spPr>
        <p:txBody>
          <a:bodyPr/>
          <a:p>
            <a:pPr marL="0" indent="0" algn="ctr">
              <a:buNone/>
            </a:pPr>
            <a:r>
              <a:rPr lang="zh-CN" altLang="en-US" sz="8000"/>
              <a:t>谢谢大家！</a:t>
            </a:r>
            <a:endParaRPr lang="zh-CN" altLang="en-US" sz="8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335915" y="5715"/>
            <a:ext cx="11915140" cy="6846570"/>
          </a:xfrm>
          <a:prstGeom prst="rect">
            <a:avLst/>
          </a:prstGeom>
        </p:spPr>
      </p:pic>
      <p:sp>
        <p:nvSpPr>
          <p:cNvPr id="2" name="标题 1"/>
          <p:cNvSpPr>
            <a:spLocks noGrp="1"/>
          </p:cNvSpPr>
          <p:nvPr>
            <p:ph type="title"/>
          </p:nvPr>
        </p:nvSpPr>
        <p:spPr>
          <a:xfrm>
            <a:off x="1186180" y="1845310"/>
            <a:ext cx="10515600" cy="3126740"/>
          </a:xfrm>
        </p:spPr>
        <p:txBody>
          <a:bodyPr>
            <a:normAutofit/>
          </a:bodyPr>
          <a:p>
            <a:pPr algn="l" fontAlgn="auto">
              <a:lnSpc>
                <a:spcPct val="190000"/>
              </a:lnSpc>
            </a:pPr>
            <a:r>
              <a:rPr lang="zh-CN" altLang="en-US" sz="2400" b="1">
                <a:latin typeface="+mn-ea"/>
                <a:ea typeface="+mn-ea"/>
                <a:cs typeface="+mn-ea"/>
              </a:rPr>
              <a:t>二、个人及合伙企业创业担保贷款</a:t>
            </a:r>
            <a:br>
              <a:rPr lang="zh-CN" altLang="en-US" sz="2400" b="1">
                <a:latin typeface="+mn-ea"/>
                <a:ea typeface="+mn-ea"/>
                <a:cs typeface="+mn-ea"/>
              </a:rPr>
            </a:br>
            <a:r>
              <a:rPr lang="zh-CN" altLang="en-US" sz="2400">
                <a:latin typeface="+mn-ea"/>
                <a:ea typeface="+mn-ea"/>
                <a:cs typeface="+mn-ea"/>
              </a:rPr>
              <a:t>    </a:t>
            </a:r>
            <a:endParaRPr lang="zh-CN" altLang="en-US" sz="2400" b="1">
              <a:latin typeface="+mn-ea"/>
              <a:ea typeface="+mn-ea"/>
              <a:cs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tretch>
            <a:fillRect/>
          </a:stretch>
        </p:blipFill>
        <p:spPr>
          <a:xfrm>
            <a:off x="226060" y="114300"/>
            <a:ext cx="11915140" cy="6846570"/>
          </a:xfrm>
          <a:prstGeom prst="rect">
            <a:avLst/>
          </a:prstGeom>
        </p:spPr>
      </p:pic>
      <p:sp>
        <p:nvSpPr>
          <p:cNvPr id="2" name="标题 1"/>
          <p:cNvSpPr>
            <a:spLocks noGrp="1"/>
          </p:cNvSpPr>
          <p:nvPr>
            <p:ph type="title"/>
          </p:nvPr>
        </p:nvSpPr>
        <p:spPr>
          <a:xfrm>
            <a:off x="1234440" y="585470"/>
            <a:ext cx="9704705" cy="1249045"/>
          </a:xfrm>
        </p:spPr>
        <p:txBody>
          <a:bodyPr>
            <a:normAutofit/>
          </a:bodyPr>
          <a:p>
            <a:r>
              <a:rPr lang="en-US" altLang="zh-CN" sz="2800">
                <a:sym typeface="+mn-ea"/>
              </a:rPr>
              <a:t>        </a:t>
            </a:r>
            <a:r>
              <a:rPr lang="zh-CN" altLang="en-US" sz="2400" b="1">
                <a:sym typeface="+mn-ea"/>
              </a:rPr>
              <a:t>（一）个人创业担保贷款对象：</a:t>
            </a:r>
            <a:endParaRPr lang="zh-CN" altLang="en-US" sz="2400" b="1"/>
          </a:p>
        </p:txBody>
      </p:sp>
      <p:sp>
        <p:nvSpPr>
          <p:cNvPr id="5" name="标题 1"/>
          <p:cNvSpPr>
            <a:spLocks noGrp="1"/>
          </p:cNvSpPr>
          <p:nvPr/>
        </p:nvSpPr>
        <p:spPr>
          <a:xfrm>
            <a:off x="718185" y="2181225"/>
            <a:ext cx="10515600" cy="43783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zh-CN" altLang="en-US"/>
          </a:p>
        </p:txBody>
      </p:sp>
      <p:sp>
        <p:nvSpPr>
          <p:cNvPr id="7" name="标题 1"/>
          <p:cNvSpPr>
            <a:spLocks noGrp="1"/>
          </p:cNvSpPr>
          <p:nvPr/>
        </p:nvSpPr>
        <p:spPr>
          <a:xfrm>
            <a:off x="925830" y="1701165"/>
            <a:ext cx="10515600" cy="40855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zh-CN" altLang="en-US"/>
          </a:p>
        </p:txBody>
      </p:sp>
      <p:sp>
        <p:nvSpPr>
          <p:cNvPr id="8" name="文本框 7"/>
          <p:cNvSpPr txBox="1"/>
          <p:nvPr/>
        </p:nvSpPr>
        <p:spPr>
          <a:xfrm>
            <a:off x="1185545" y="1536700"/>
            <a:ext cx="10048240" cy="3784600"/>
          </a:xfrm>
          <a:prstGeom prst="rect">
            <a:avLst/>
          </a:prstGeom>
          <a:noFill/>
          <a:ln w="9525">
            <a:noFill/>
          </a:ln>
        </p:spPr>
        <p:txBody>
          <a:bodyPr wrap="square">
            <a:spAutoFit/>
          </a:bodyPr>
          <a:p>
            <a:pPr indent="406400"/>
            <a:r>
              <a:rPr lang="zh-CN" altLang="en-US" sz="2400">
                <a:solidFill>
                  <a:schemeClr val="tx1"/>
                </a:solidFill>
              </a:rPr>
              <a:t>1. 城镇登记失业人员；</a:t>
            </a:r>
            <a:endParaRPr lang="zh-CN" altLang="en-US" sz="2400">
              <a:solidFill>
                <a:schemeClr val="tx1"/>
              </a:solidFill>
            </a:endParaRPr>
          </a:p>
          <a:p>
            <a:pPr indent="406400"/>
            <a:r>
              <a:rPr lang="zh-CN" altLang="en-US" sz="2400">
                <a:solidFill>
                  <a:schemeClr val="tx1"/>
                </a:solidFill>
              </a:rPr>
              <a:t>2. 就业困难人员(含残疾人)；</a:t>
            </a:r>
            <a:endParaRPr lang="zh-CN" altLang="en-US" sz="2400">
              <a:solidFill>
                <a:schemeClr val="tx1"/>
              </a:solidFill>
            </a:endParaRPr>
          </a:p>
          <a:p>
            <a:pPr indent="406400"/>
            <a:r>
              <a:rPr lang="zh-CN" altLang="en-US" sz="2400">
                <a:solidFill>
                  <a:schemeClr val="tx1"/>
                </a:solidFill>
              </a:rPr>
              <a:t>3.复员转业退役军人；</a:t>
            </a:r>
            <a:endParaRPr lang="zh-CN" altLang="en-US" sz="2400">
              <a:solidFill>
                <a:schemeClr val="tx1"/>
              </a:solidFill>
            </a:endParaRPr>
          </a:p>
          <a:p>
            <a:pPr indent="406400"/>
            <a:r>
              <a:rPr lang="zh-CN" altLang="en-US" sz="2400">
                <a:solidFill>
                  <a:schemeClr val="tx1"/>
                </a:solidFill>
              </a:rPr>
              <a:t>4.刑满释放人员；</a:t>
            </a:r>
            <a:endParaRPr lang="zh-CN" altLang="en-US" sz="2400">
              <a:solidFill>
                <a:schemeClr val="tx1"/>
              </a:solidFill>
            </a:endParaRPr>
          </a:p>
          <a:p>
            <a:pPr indent="406400"/>
            <a:r>
              <a:rPr lang="zh-CN" altLang="en-US" sz="2400">
                <a:solidFill>
                  <a:schemeClr val="tx1"/>
                </a:solidFill>
              </a:rPr>
              <a:t>5.高校毕业生(含大学生村官和留学回国学生)；</a:t>
            </a:r>
            <a:endParaRPr lang="zh-CN" altLang="en-US" sz="2400">
              <a:solidFill>
                <a:schemeClr val="tx1"/>
              </a:solidFill>
            </a:endParaRPr>
          </a:p>
          <a:p>
            <a:pPr indent="406400"/>
            <a:r>
              <a:rPr lang="zh-CN" altLang="en-US" sz="2400">
                <a:solidFill>
                  <a:schemeClr val="tx1"/>
                </a:solidFill>
              </a:rPr>
              <a:t>6.化解过剩产能企业职工和失业人员；</a:t>
            </a:r>
            <a:endParaRPr lang="zh-CN" altLang="en-US" sz="2400">
              <a:solidFill>
                <a:schemeClr val="tx1"/>
              </a:solidFill>
            </a:endParaRPr>
          </a:p>
          <a:p>
            <a:pPr indent="406400"/>
            <a:r>
              <a:rPr lang="zh-CN" altLang="en-US" sz="2400">
                <a:solidFill>
                  <a:schemeClr val="tx1"/>
                </a:solidFill>
              </a:rPr>
              <a:t>7.返乡创业农民工；</a:t>
            </a:r>
            <a:endParaRPr lang="zh-CN" altLang="en-US" sz="2400">
              <a:solidFill>
                <a:schemeClr val="tx1"/>
              </a:solidFill>
            </a:endParaRPr>
          </a:p>
          <a:p>
            <a:pPr indent="406400"/>
            <a:r>
              <a:rPr lang="zh-CN" altLang="en-US" sz="2400">
                <a:solidFill>
                  <a:schemeClr val="tx1"/>
                </a:solidFill>
              </a:rPr>
              <a:t>8.网络商户；</a:t>
            </a:r>
            <a:endParaRPr lang="zh-CN" altLang="en-US" sz="2400">
              <a:solidFill>
                <a:schemeClr val="tx1"/>
              </a:solidFill>
            </a:endParaRPr>
          </a:p>
          <a:p>
            <a:pPr indent="406400"/>
            <a:r>
              <a:rPr lang="zh-CN" altLang="en-US" sz="2400">
                <a:solidFill>
                  <a:schemeClr val="tx1"/>
                </a:solidFill>
              </a:rPr>
              <a:t>9.建档立卡贫困人口；</a:t>
            </a:r>
            <a:endParaRPr lang="zh-CN" altLang="en-US" sz="2400">
              <a:solidFill>
                <a:schemeClr val="tx1"/>
              </a:solidFill>
            </a:endParaRPr>
          </a:p>
          <a:p>
            <a:pPr indent="406400"/>
            <a:r>
              <a:rPr lang="zh-CN" altLang="en-US" sz="2400">
                <a:solidFill>
                  <a:schemeClr val="tx1"/>
                </a:solidFill>
              </a:rPr>
              <a:t>10.农村自主创业农民。</a:t>
            </a:r>
            <a:endParaRPr lang="zh-CN" altLang="en-US" sz="240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8605" y="10160"/>
            <a:ext cx="11915140" cy="6846570"/>
          </a:xfrm>
          <a:prstGeom prst="rect">
            <a:avLst/>
          </a:prstGeom>
        </p:spPr>
      </p:pic>
      <p:sp>
        <p:nvSpPr>
          <p:cNvPr id="3" name="内容占位符 2"/>
          <p:cNvSpPr>
            <a:spLocks noGrp="1"/>
          </p:cNvSpPr>
          <p:nvPr>
            <p:ph idx="1"/>
          </p:nvPr>
        </p:nvSpPr>
        <p:spPr>
          <a:xfrm>
            <a:off x="838200" y="1825625"/>
            <a:ext cx="10515600" cy="3176905"/>
          </a:xfrm>
        </p:spPr>
        <p:txBody>
          <a:bodyPr>
            <a:normAutofit lnSpcReduction="10000"/>
          </a:bodyPr>
          <a:p>
            <a:pPr fontAlgn="auto">
              <a:lnSpc>
                <a:spcPct val="140000"/>
              </a:lnSpc>
            </a:pPr>
            <a:r>
              <a:rPr lang="zh-CN" altLang="en-US" sz="2400" b="1">
                <a:latin typeface="+mn-ea"/>
                <a:cs typeface="+mn-ea"/>
              </a:rPr>
              <a:t>（二）申请创业担保贷款的自然人个体和具备的条件</a:t>
            </a:r>
            <a:r>
              <a:rPr lang="en-US" altLang="zh-CN" sz="2400" b="1">
                <a:latin typeface="+mn-ea"/>
                <a:cs typeface="+mn-ea"/>
              </a:rPr>
              <a:t>  </a:t>
            </a:r>
            <a:r>
              <a:rPr lang="en-US" altLang="zh-CN" b="1">
                <a:latin typeface="+mn-ea"/>
                <a:cs typeface="+mn-ea"/>
              </a:rPr>
              <a:t> </a:t>
            </a:r>
            <a:r>
              <a:rPr lang="en-US" altLang="zh-CN">
                <a:latin typeface="+mn-ea"/>
                <a:cs typeface="+mn-ea"/>
              </a:rPr>
              <a:t>   </a:t>
            </a:r>
            <a:endParaRPr lang="en-US" altLang="zh-CN">
              <a:latin typeface="+mn-ea"/>
              <a:cs typeface="+mn-ea"/>
            </a:endParaRPr>
          </a:p>
          <a:p>
            <a:pPr fontAlgn="auto">
              <a:lnSpc>
                <a:spcPct val="140000"/>
              </a:lnSpc>
            </a:pPr>
            <a:r>
              <a:rPr lang="zh-CN" altLang="en-US">
                <a:latin typeface="+mn-ea"/>
                <a:cs typeface="+mn-ea"/>
              </a:rPr>
              <a:t>  </a:t>
            </a:r>
            <a:r>
              <a:rPr lang="zh-CN" altLang="en-US" sz="2400">
                <a:latin typeface="+mn-ea"/>
                <a:cs typeface="+mn-ea"/>
              </a:rPr>
              <a:t>除助学贷款、扶贫贷款、住房贷款、购车贷款、5万元以下小额消费贷款（含信用卡消费）以外，个人创业担保贷款申请人自提交创业担保贷款申请之日起，本人及其配偶应没有其他贷款，且没有不良信用记录。</a:t>
            </a:r>
            <a:endParaRPr lang="zh-CN" altLang="en-US" sz="2400">
              <a:latin typeface="+mn-ea"/>
              <a:cs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8605" y="10160"/>
            <a:ext cx="11915140" cy="6846570"/>
          </a:xfrm>
          <a:prstGeom prst="rect">
            <a:avLst/>
          </a:prstGeom>
        </p:spPr>
      </p:pic>
      <p:sp>
        <p:nvSpPr>
          <p:cNvPr id="2" name="标题 1"/>
          <p:cNvSpPr>
            <a:spLocks noGrp="1"/>
          </p:cNvSpPr>
          <p:nvPr>
            <p:ph type="title"/>
          </p:nvPr>
        </p:nvSpPr>
        <p:spPr>
          <a:xfrm>
            <a:off x="838200" y="789305"/>
            <a:ext cx="10515600" cy="1142365"/>
          </a:xfrm>
        </p:spPr>
        <p:txBody>
          <a:bodyPr/>
          <a:p>
            <a:r>
              <a:rPr lang="zh-CN" altLang="en-US" sz="2400" b="1">
                <a:latin typeface="+mn-ea"/>
                <a:ea typeface="+mn-ea"/>
              </a:rPr>
              <a:t>（三）网络商户同时具备的条件</a:t>
            </a:r>
            <a:endParaRPr lang="zh-CN" altLang="en-US" b="1"/>
          </a:p>
        </p:txBody>
      </p:sp>
      <p:sp>
        <p:nvSpPr>
          <p:cNvPr id="3" name="内容占位符 2"/>
          <p:cNvSpPr>
            <a:spLocks noGrp="1"/>
          </p:cNvSpPr>
          <p:nvPr>
            <p:ph idx="1"/>
          </p:nvPr>
        </p:nvSpPr>
        <p:spPr>
          <a:xfrm>
            <a:off x="838200" y="2230755"/>
            <a:ext cx="10515600" cy="3357245"/>
          </a:xfrm>
        </p:spPr>
        <p:txBody>
          <a:bodyPr/>
          <a:p>
            <a:r>
              <a:rPr lang="en-US" altLang="zh-CN"/>
              <a:t>       </a:t>
            </a:r>
            <a:r>
              <a:rPr lang="en-US" altLang="zh-CN" sz="3500"/>
              <a:t> </a:t>
            </a:r>
            <a:r>
              <a:rPr lang="zh-CN" altLang="en-US" sz="2400">
                <a:latin typeface="+mn-ea"/>
                <a:cs typeface="+mn-ea"/>
              </a:rPr>
              <a:t>连续从事网络经营</a:t>
            </a:r>
            <a:r>
              <a:rPr lang="en-US" altLang="zh-CN" sz="2400">
                <a:latin typeface="+mn-ea"/>
                <a:cs typeface="+mn-ea"/>
              </a:rPr>
              <a:t>12</a:t>
            </a:r>
            <a:r>
              <a:rPr lang="zh-CN" altLang="en-US" sz="2400">
                <a:latin typeface="+mn-ea"/>
                <a:cs typeface="+mn-ea"/>
              </a:rPr>
              <a:t>个月以上，月营业额不少于</a:t>
            </a:r>
            <a:r>
              <a:rPr lang="en-US" altLang="zh-CN" sz="2400">
                <a:latin typeface="+mn-ea"/>
                <a:cs typeface="+mn-ea"/>
              </a:rPr>
              <a:t>3000</a:t>
            </a:r>
            <a:r>
              <a:rPr lang="zh-CN" altLang="en-US" sz="2400">
                <a:latin typeface="+mn-ea"/>
                <a:cs typeface="+mn-ea"/>
              </a:rPr>
              <a:t>元；信用良好，网店综合评价率或好评率在</a:t>
            </a:r>
            <a:r>
              <a:rPr lang="en-US" altLang="zh-CN" sz="2400">
                <a:latin typeface="+mn-ea"/>
                <a:cs typeface="+mn-ea"/>
              </a:rPr>
              <a:t>95%</a:t>
            </a:r>
            <a:r>
              <a:rPr lang="zh-CN" altLang="en-US" sz="2400">
                <a:latin typeface="+mn-ea"/>
                <a:cs typeface="+mn-ea"/>
              </a:rPr>
              <a:t>及以上，或差评率在</a:t>
            </a:r>
            <a:r>
              <a:rPr lang="en-US" altLang="zh-CN" sz="2400">
                <a:latin typeface="+mn-ea"/>
                <a:cs typeface="+mn-ea"/>
              </a:rPr>
              <a:t>5%</a:t>
            </a:r>
            <a:r>
              <a:rPr lang="zh-CN" altLang="en-US" sz="2400">
                <a:latin typeface="+mn-ea"/>
                <a:cs typeface="+mn-ea"/>
              </a:rPr>
              <a:t>（含）以下。</a:t>
            </a:r>
            <a:endParaRPr lang="zh-CN" altLang="en-US" sz="2400">
              <a:latin typeface="+mn-ea"/>
              <a:cs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59080" y="133350"/>
            <a:ext cx="11915140" cy="6846570"/>
          </a:xfrm>
          <a:prstGeom prst="rect">
            <a:avLst/>
          </a:prstGeom>
        </p:spPr>
      </p:pic>
      <p:sp>
        <p:nvSpPr>
          <p:cNvPr id="2" name="标题 1"/>
          <p:cNvSpPr>
            <a:spLocks noGrp="1"/>
          </p:cNvSpPr>
          <p:nvPr>
            <p:ph type="title"/>
          </p:nvPr>
        </p:nvSpPr>
        <p:spPr>
          <a:xfrm>
            <a:off x="838200" y="789305"/>
            <a:ext cx="10515600" cy="4426585"/>
          </a:xfrm>
        </p:spPr>
        <p:txBody>
          <a:bodyPr>
            <a:normAutofit/>
          </a:bodyPr>
          <a:p>
            <a:pPr fontAlgn="auto">
              <a:lnSpc>
                <a:spcPct val="140000"/>
              </a:lnSpc>
            </a:pPr>
            <a:r>
              <a:rPr lang="zh-CN" altLang="en-US" sz="2400" b="1">
                <a:latin typeface="+mn-ea"/>
                <a:ea typeface="+mn-ea"/>
                <a:cs typeface="+mn-ea"/>
                <a:sym typeface="+mn-ea"/>
              </a:rPr>
              <a:t>（四）反担保形式</a:t>
            </a:r>
            <a:br>
              <a:rPr lang="zh-CN" altLang="en-US" sz="2400" b="1">
                <a:latin typeface="+mn-ea"/>
                <a:ea typeface="+mn-ea"/>
                <a:cs typeface="+mn-ea"/>
              </a:rPr>
            </a:br>
            <a:r>
              <a:rPr lang="zh-CN" altLang="en-US" sz="2400">
                <a:latin typeface="+mn-ea"/>
                <a:ea typeface="+mn-ea"/>
                <a:cs typeface="+mn-ea"/>
                <a:sym typeface="+mn-ea"/>
              </a:rPr>
              <a:t>     1.以第三责任人作为反担保人。反担保人一般应为行政机关、事业单位工作人员、有稳定收入的企业员工或其他有担保能力的人员，个人单笔创业担保贷款，原则上提供一名反担保人即可。（</a:t>
            </a:r>
            <a:r>
              <a:rPr lang="zh-CN" altLang="en-US" sz="2400">
                <a:solidFill>
                  <a:srgbClr val="FF0000"/>
                </a:solidFill>
                <a:latin typeface="+mn-ea"/>
                <a:ea typeface="+mn-ea"/>
                <a:cs typeface="+mn-ea"/>
                <a:sym typeface="+mn-ea"/>
              </a:rPr>
              <a:t>有稳定收入指同时满足以下条件：</a:t>
            </a:r>
            <a:r>
              <a:rPr lang="en-US" altLang="zh-CN" sz="2400">
                <a:solidFill>
                  <a:srgbClr val="FF0000"/>
                </a:solidFill>
                <a:latin typeface="+mn-ea"/>
                <a:ea typeface="+mn-ea"/>
                <a:cs typeface="+mn-ea"/>
                <a:sym typeface="+mn-ea"/>
              </a:rPr>
              <a:t>1.</a:t>
            </a:r>
            <a:r>
              <a:rPr lang="zh-CN" altLang="en-US" sz="2400">
                <a:solidFill>
                  <a:srgbClr val="FF0000"/>
                </a:solidFill>
                <a:latin typeface="+mn-ea"/>
                <a:ea typeface="+mn-ea"/>
                <a:cs typeface="+mn-ea"/>
                <a:sym typeface="+mn-ea"/>
              </a:rPr>
              <a:t>担保人</a:t>
            </a:r>
            <a:r>
              <a:rPr lang="zh-CN" altLang="en-US" sz="2400">
                <a:solidFill>
                  <a:srgbClr val="FF0000"/>
                </a:solidFill>
                <a:latin typeface="+mn-ea"/>
                <a:ea typeface="+mn-ea"/>
                <a:cs typeface="+mn-ea"/>
                <a:sym typeface="+mn-ea"/>
              </a:rPr>
              <a:t>与企业签订一年以上劳动合同；</a:t>
            </a:r>
            <a:r>
              <a:rPr lang="en-US" altLang="zh-CN" sz="2400">
                <a:solidFill>
                  <a:srgbClr val="FF0000"/>
                </a:solidFill>
                <a:latin typeface="+mn-ea"/>
                <a:ea typeface="+mn-ea"/>
                <a:cs typeface="+mn-ea"/>
                <a:sym typeface="+mn-ea"/>
              </a:rPr>
              <a:t>2.</a:t>
            </a:r>
            <a:r>
              <a:rPr lang="zh-CN" altLang="en-US" sz="2400">
                <a:solidFill>
                  <a:srgbClr val="FF0000"/>
                </a:solidFill>
                <a:latin typeface="+mn-ea"/>
                <a:ea typeface="+mn-ea"/>
                <a:cs typeface="+mn-ea"/>
                <a:sym typeface="+mn-ea"/>
              </a:rPr>
              <a:t>企业为担保人购买一年以上社会保险；</a:t>
            </a:r>
            <a:r>
              <a:rPr lang="en-US" altLang="zh-CN" sz="2400">
                <a:solidFill>
                  <a:srgbClr val="FF0000"/>
                </a:solidFill>
                <a:latin typeface="+mn-ea"/>
                <a:ea typeface="+mn-ea"/>
                <a:cs typeface="+mn-ea"/>
                <a:sym typeface="+mn-ea"/>
              </a:rPr>
              <a:t>3.</a:t>
            </a:r>
            <a:r>
              <a:rPr lang="zh-CN" altLang="en-US" sz="2400">
                <a:solidFill>
                  <a:srgbClr val="FF0000"/>
                </a:solidFill>
                <a:latin typeface="+mn-ea"/>
                <a:ea typeface="+mn-ea"/>
                <a:cs typeface="+mn-ea"/>
                <a:sym typeface="+mn-ea"/>
              </a:rPr>
              <a:t>担保人月工资收入达到</a:t>
            </a:r>
            <a:r>
              <a:rPr lang="en-US" altLang="zh-CN" sz="2400">
                <a:solidFill>
                  <a:srgbClr val="FF0000"/>
                </a:solidFill>
                <a:latin typeface="+mn-ea"/>
                <a:ea typeface="+mn-ea"/>
                <a:cs typeface="+mn-ea"/>
                <a:sym typeface="+mn-ea"/>
              </a:rPr>
              <a:t>3500</a:t>
            </a:r>
            <a:r>
              <a:rPr lang="zh-CN" altLang="en-US" sz="2400">
                <a:solidFill>
                  <a:srgbClr val="FF0000"/>
                </a:solidFill>
                <a:latin typeface="+mn-ea"/>
                <a:ea typeface="+mn-ea"/>
                <a:cs typeface="+mn-ea"/>
                <a:sym typeface="+mn-ea"/>
              </a:rPr>
              <a:t>元以上。</a:t>
            </a:r>
            <a:r>
              <a:rPr lang="zh-CN" altLang="en-US" sz="2400">
                <a:latin typeface="+mn-ea"/>
                <a:ea typeface="+mn-ea"/>
                <a:cs typeface="+mn-ea"/>
                <a:sym typeface="+mn-ea"/>
              </a:rPr>
              <a:t>）</a:t>
            </a:r>
            <a:br>
              <a:rPr lang="zh-CN" altLang="en-US" sz="2400">
                <a:latin typeface="+mn-ea"/>
                <a:ea typeface="+mn-ea"/>
                <a:cs typeface="+mn-ea"/>
              </a:rPr>
            </a:br>
            <a:r>
              <a:rPr lang="zh-CN" altLang="en-US" sz="2400">
                <a:latin typeface="+mn-ea"/>
                <a:ea typeface="+mn-ea"/>
                <a:cs typeface="+mn-ea"/>
                <a:sym typeface="+mn-ea"/>
              </a:rPr>
              <a:t>     2.以抵押品、质押品进行反担保。抵押品、质押品包括</a:t>
            </a:r>
            <a:r>
              <a:rPr lang="zh-CN" altLang="en-US" sz="2400">
                <a:solidFill>
                  <a:srgbClr val="FF0000"/>
                </a:solidFill>
                <a:latin typeface="+mn-ea"/>
                <a:ea typeface="+mn-ea"/>
                <a:cs typeface="+mn-ea"/>
                <a:sym typeface="+mn-ea"/>
              </a:rPr>
              <a:t>产权明晰的房屋（</a:t>
            </a:r>
            <a:r>
              <a:rPr lang="en-US" altLang="zh-CN" sz="2400">
                <a:solidFill>
                  <a:srgbClr val="FF0000"/>
                </a:solidFill>
                <a:latin typeface="+mn-ea"/>
                <a:ea typeface="+mn-ea"/>
                <a:cs typeface="+mn-ea"/>
                <a:sym typeface="+mn-ea"/>
              </a:rPr>
              <a:t>20</a:t>
            </a:r>
            <a:r>
              <a:rPr lang="zh-CN" altLang="en-US" sz="2400">
                <a:solidFill>
                  <a:srgbClr val="FF0000"/>
                </a:solidFill>
                <a:latin typeface="+mn-ea"/>
                <a:ea typeface="+mn-ea"/>
                <a:cs typeface="+mn-ea"/>
                <a:sym typeface="+mn-ea"/>
              </a:rPr>
              <a:t>年以内的房龄，产权所有人年龄范围：</a:t>
            </a:r>
            <a:r>
              <a:rPr lang="en-US" altLang="zh-CN" sz="2400">
                <a:solidFill>
                  <a:srgbClr val="FF0000"/>
                </a:solidFill>
                <a:latin typeface="+mn-ea"/>
                <a:ea typeface="+mn-ea"/>
                <a:cs typeface="+mn-ea"/>
                <a:sym typeface="+mn-ea"/>
              </a:rPr>
              <a:t>18</a:t>
            </a:r>
            <a:r>
              <a:rPr lang="zh-CN" altLang="en-US" sz="2400">
                <a:solidFill>
                  <a:srgbClr val="FF0000"/>
                </a:solidFill>
                <a:latin typeface="+mn-ea"/>
                <a:ea typeface="+mn-ea"/>
                <a:cs typeface="+mn-ea"/>
                <a:sym typeface="+mn-ea"/>
              </a:rPr>
              <a:t>岁至</a:t>
            </a:r>
            <a:r>
              <a:rPr lang="en-US" altLang="zh-CN" sz="2400">
                <a:solidFill>
                  <a:srgbClr val="FF0000"/>
                </a:solidFill>
                <a:latin typeface="+mn-ea"/>
                <a:ea typeface="+mn-ea"/>
                <a:cs typeface="+mn-ea"/>
                <a:sym typeface="+mn-ea"/>
              </a:rPr>
              <a:t>60</a:t>
            </a:r>
            <a:r>
              <a:rPr lang="zh-CN" altLang="en-US" sz="2400">
                <a:solidFill>
                  <a:srgbClr val="FF0000"/>
                </a:solidFill>
                <a:latin typeface="+mn-ea"/>
                <a:ea typeface="+mn-ea"/>
                <a:cs typeface="+mn-ea"/>
                <a:sym typeface="+mn-ea"/>
              </a:rPr>
              <a:t>周岁）</a:t>
            </a:r>
            <a:r>
              <a:rPr lang="zh-CN" altLang="en-US" sz="2400">
                <a:latin typeface="+mn-ea"/>
                <a:ea typeface="+mn-ea"/>
                <a:cs typeface="+mn-ea"/>
                <a:sym typeface="+mn-ea"/>
              </a:rPr>
              <a:t>。</a:t>
            </a:r>
            <a:endParaRPr lang="zh-CN" altLang="en-US" sz="2400" b="1">
              <a:latin typeface="+mn-ea"/>
              <a:ea typeface="+mn-ea"/>
              <a:cs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8605" y="10160"/>
            <a:ext cx="11915140" cy="6846570"/>
          </a:xfrm>
          <a:prstGeom prst="rect">
            <a:avLst/>
          </a:prstGeom>
        </p:spPr>
      </p:pic>
      <p:sp>
        <p:nvSpPr>
          <p:cNvPr id="3" name="内容占位符 2"/>
          <p:cNvSpPr>
            <a:spLocks noGrp="1"/>
          </p:cNvSpPr>
          <p:nvPr>
            <p:ph idx="1"/>
          </p:nvPr>
        </p:nvSpPr>
        <p:spPr>
          <a:xfrm>
            <a:off x="838200" y="488950"/>
            <a:ext cx="10515600" cy="5905500"/>
          </a:xfrm>
        </p:spPr>
        <p:txBody>
          <a:bodyPr>
            <a:normAutofit/>
          </a:bodyPr>
          <a:p>
            <a:pPr marL="0" indent="0" fontAlgn="auto">
              <a:lnSpc>
                <a:spcPct val="120000"/>
              </a:lnSpc>
              <a:buNone/>
            </a:pPr>
            <a:r>
              <a:rPr lang="zh-CN" altLang="en-US" b="1">
                <a:latin typeface="+mn-ea"/>
                <a:cs typeface="+mn-ea"/>
              </a:rPr>
              <a:t>（五）个人申请创业担保贷款提交的材料</a:t>
            </a:r>
            <a:endParaRPr lang="en-US" altLang="zh-CN" b="1">
              <a:latin typeface="+mn-ea"/>
              <a:cs typeface="+mn-ea"/>
            </a:endParaRPr>
          </a:p>
          <a:p>
            <a:pPr marL="0" indent="0" fontAlgn="auto">
              <a:lnSpc>
                <a:spcPct val="120000"/>
              </a:lnSpc>
              <a:buNone/>
            </a:pPr>
            <a:r>
              <a:rPr lang="zh-CN" altLang="en-US" sz="2400">
                <a:latin typeface="+mn-ea"/>
                <a:cs typeface="+mn-ea"/>
              </a:rPr>
              <a:t>  （</a:t>
            </a:r>
            <a:r>
              <a:rPr lang="en-US" altLang="zh-CN" sz="2400">
                <a:latin typeface="+mn-ea"/>
                <a:cs typeface="+mn-ea"/>
              </a:rPr>
              <a:t>1</a:t>
            </a:r>
            <a:r>
              <a:rPr lang="zh-CN" altLang="en-US" sz="2400">
                <a:latin typeface="+mn-ea"/>
                <a:cs typeface="+mn-ea"/>
              </a:rPr>
              <a:t>）《个人申请创业担保贷款审核表》（一式三份）；</a:t>
            </a:r>
            <a:endParaRPr lang="zh-CN" altLang="en-US" sz="2400">
              <a:latin typeface="+mn-ea"/>
              <a:cs typeface="+mn-ea"/>
            </a:endParaRPr>
          </a:p>
          <a:p>
            <a:pPr marL="0" indent="0" fontAlgn="auto">
              <a:lnSpc>
                <a:spcPct val="120000"/>
              </a:lnSpc>
              <a:buNone/>
            </a:pPr>
            <a:r>
              <a:rPr lang="zh-CN" altLang="en-US" sz="2400">
                <a:latin typeface="+mn-ea"/>
                <a:cs typeface="+mn-ea"/>
              </a:rPr>
              <a:t>  （</a:t>
            </a:r>
            <a:r>
              <a:rPr lang="en-US" altLang="zh-CN" sz="2400">
                <a:latin typeface="+mn-ea"/>
                <a:cs typeface="+mn-ea"/>
              </a:rPr>
              <a:t>2</a:t>
            </a:r>
            <a:r>
              <a:rPr lang="zh-CN" altLang="en-US" sz="2400">
                <a:latin typeface="+mn-ea"/>
                <a:cs typeface="+mn-ea"/>
              </a:rPr>
              <a:t>）借款人自愿提出，配偶签署意见的贷款申请书（内容包括：个人基本信息、经营状况、借款金额、期限、用途及还款方式等）（一式三份）；</a:t>
            </a:r>
            <a:endParaRPr lang="zh-CN" altLang="en-US" sz="2400">
              <a:latin typeface="+mn-ea"/>
              <a:cs typeface="+mn-ea"/>
            </a:endParaRPr>
          </a:p>
          <a:p>
            <a:pPr marL="0" indent="0" fontAlgn="auto">
              <a:lnSpc>
                <a:spcPct val="120000"/>
              </a:lnSpc>
              <a:buNone/>
            </a:pPr>
            <a:r>
              <a:rPr lang="zh-CN" altLang="en-US" sz="2400">
                <a:latin typeface="+mn-ea"/>
                <a:cs typeface="+mn-ea"/>
              </a:rPr>
              <a:t>  （</a:t>
            </a:r>
            <a:r>
              <a:rPr lang="en-US" altLang="zh-CN" sz="2400">
                <a:latin typeface="+mn-ea"/>
                <a:cs typeface="+mn-ea"/>
              </a:rPr>
              <a:t>3</a:t>
            </a:r>
            <a:r>
              <a:rPr lang="zh-CN" altLang="en-US" sz="2400">
                <a:latin typeface="+mn-ea"/>
                <a:cs typeface="+mn-ea"/>
              </a:rPr>
              <a:t>）借款人个人简历（一式三份）；</a:t>
            </a:r>
            <a:endParaRPr lang="zh-CN" altLang="en-US" sz="2400">
              <a:latin typeface="+mn-ea"/>
              <a:cs typeface="+mn-ea"/>
            </a:endParaRPr>
          </a:p>
          <a:p>
            <a:pPr marL="0" indent="0" fontAlgn="auto">
              <a:lnSpc>
                <a:spcPct val="120000"/>
              </a:lnSpc>
              <a:buNone/>
            </a:pPr>
            <a:r>
              <a:rPr lang="zh-CN" altLang="en-US" sz="2400">
                <a:latin typeface="+mn-ea"/>
                <a:cs typeface="+mn-ea"/>
              </a:rPr>
              <a:t>  （</a:t>
            </a:r>
            <a:r>
              <a:rPr lang="en-US" altLang="zh-CN" sz="2400">
                <a:latin typeface="+mn-ea"/>
                <a:cs typeface="+mn-ea"/>
              </a:rPr>
              <a:t>4</a:t>
            </a:r>
            <a:r>
              <a:rPr lang="zh-CN" altLang="en-US" sz="2400">
                <a:latin typeface="+mn-ea"/>
                <a:cs typeface="+mn-ea"/>
              </a:rPr>
              <a:t>）借款人及配偶《身份证》、《户口簿》原件及复印件（已婚者提供结婚证复印件，一式三份）；</a:t>
            </a:r>
            <a:endParaRPr lang="zh-CN" altLang="en-US" sz="2400">
              <a:latin typeface="+mn-ea"/>
              <a:cs typeface="+mn-ea"/>
            </a:endParaRPr>
          </a:p>
          <a:p>
            <a:pPr marL="0" indent="0" fontAlgn="auto">
              <a:lnSpc>
                <a:spcPct val="120000"/>
              </a:lnSpc>
              <a:buNone/>
            </a:pPr>
            <a:r>
              <a:rPr lang="zh-CN" altLang="en-US" sz="2400">
                <a:latin typeface="+mn-ea"/>
                <a:cs typeface="+mn-ea"/>
              </a:rPr>
              <a:t>  （</a:t>
            </a:r>
            <a:r>
              <a:rPr lang="en-US" altLang="zh-CN" sz="2400">
                <a:latin typeface="+mn-ea"/>
                <a:cs typeface="+mn-ea"/>
              </a:rPr>
              <a:t>5</a:t>
            </a:r>
            <a:r>
              <a:rPr lang="zh-CN" altLang="en-US" sz="2400">
                <a:latin typeface="+mn-ea"/>
                <a:cs typeface="+mn-ea"/>
              </a:rPr>
              <a:t>）工商营业执照副本或相关部门颁发的经营许可证原件及复印件（一式三份）；</a:t>
            </a:r>
            <a:endParaRPr lang="zh-CN" altLang="en-US" sz="2400">
              <a:latin typeface="+mn-ea"/>
              <a:cs typeface="+mn-ea"/>
            </a:endParaRPr>
          </a:p>
          <a:p>
            <a:pPr marL="0" indent="0" fontAlgn="auto">
              <a:lnSpc>
                <a:spcPct val="120000"/>
              </a:lnSpc>
              <a:buNone/>
            </a:pPr>
            <a:r>
              <a:rPr lang="zh-CN" altLang="en-US" sz="2400">
                <a:latin typeface="+mn-ea"/>
                <a:cs typeface="+mn-ea"/>
              </a:rPr>
              <a:t>  （</a:t>
            </a:r>
            <a:r>
              <a:rPr lang="en-US" altLang="zh-CN" sz="2400">
                <a:latin typeface="+mn-ea"/>
                <a:cs typeface="+mn-ea"/>
              </a:rPr>
              <a:t>6</a:t>
            </a:r>
            <a:r>
              <a:rPr lang="zh-CN" altLang="en-US" sz="2400">
                <a:latin typeface="+mn-ea"/>
                <a:cs typeface="+mn-ea"/>
              </a:rPr>
              <a:t>）经营场所的产权证明或租赁合同的原件及复印件（一式三份）；</a:t>
            </a:r>
            <a:endParaRPr lang="zh-CN" altLang="en-US" sz="2400">
              <a:latin typeface="+mn-ea"/>
              <a:cs typeface="+mn-ea"/>
            </a:endParaRPr>
          </a:p>
          <a:p>
            <a:pPr marL="0" indent="0" fontAlgn="auto">
              <a:lnSpc>
                <a:spcPct val="120000"/>
              </a:lnSpc>
              <a:buNone/>
            </a:pPr>
            <a:r>
              <a:rPr lang="zh-CN" altLang="en-US" sz="2400">
                <a:latin typeface="+mn-ea"/>
                <a:cs typeface="+mn-ea"/>
              </a:rPr>
              <a:t>  </a:t>
            </a:r>
            <a:endParaRPr lang="zh-CN" altLang="en-US" sz="2400">
              <a:latin typeface="+mn-ea"/>
              <a:cs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268605" y="10160"/>
            <a:ext cx="11915140" cy="6846570"/>
          </a:xfrm>
          <a:prstGeom prst="rect">
            <a:avLst/>
          </a:prstGeom>
        </p:spPr>
      </p:pic>
      <p:sp>
        <p:nvSpPr>
          <p:cNvPr id="3" name="内容占位符 2"/>
          <p:cNvSpPr>
            <a:spLocks noGrp="1"/>
          </p:cNvSpPr>
          <p:nvPr>
            <p:ph idx="1"/>
          </p:nvPr>
        </p:nvSpPr>
        <p:spPr>
          <a:xfrm>
            <a:off x="838200" y="880110"/>
            <a:ext cx="10515600" cy="5297170"/>
          </a:xfrm>
        </p:spPr>
        <p:txBody>
          <a:bodyPr/>
          <a:p>
            <a:pPr marL="0" indent="0" fontAlgn="auto">
              <a:lnSpc>
                <a:spcPct val="140000"/>
              </a:lnSpc>
              <a:buNone/>
            </a:pPr>
            <a:r>
              <a:rPr lang="zh-CN" altLang="en-US" sz="2400">
                <a:latin typeface="+mn-ea"/>
                <a:cs typeface="+mn-ea"/>
              </a:rPr>
              <a:t>（</a:t>
            </a:r>
            <a:r>
              <a:rPr lang="en-US" altLang="zh-CN" sz="2400">
                <a:latin typeface="+mn-ea"/>
                <a:cs typeface="+mn-ea"/>
              </a:rPr>
              <a:t>7</a:t>
            </a:r>
            <a:r>
              <a:rPr lang="zh-CN" altLang="en-US" sz="2400">
                <a:latin typeface="+mn-ea"/>
                <a:cs typeface="+mn-ea"/>
              </a:rPr>
              <a:t>）《创业担保贷款反担保审核表》或担保物权属证明原件及复印件：</a:t>
            </a:r>
            <a:endParaRPr lang="zh-CN" altLang="en-US" sz="2400">
              <a:latin typeface="+mn-ea"/>
              <a:cs typeface="+mn-ea"/>
            </a:endParaRPr>
          </a:p>
          <a:p>
            <a:pPr marL="0" indent="0" fontAlgn="auto">
              <a:lnSpc>
                <a:spcPct val="140000"/>
              </a:lnSpc>
              <a:buNone/>
            </a:pPr>
            <a:r>
              <a:rPr lang="zh-CN" altLang="en-US" sz="2400">
                <a:latin typeface="+mn-ea"/>
                <a:cs typeface="+mn-ea"/>
              </a:rPr>
              <a:t>     1.以反担保人工资为反担保方式的须提交《创业担保贷款反担保审核表》、反担保人《身份证》、《户口簿》原件及复印件（一式三份）</a:t>
            </a:r>
            <a:r>
              <a:rPr lang="zh-CN" altLang="en-US" sz="2400">
                <a:solidFill>
                  <a:srgbClr val="FF0000"/>
                </a:solidFill>
                <a:latin typeface="+mn-ea"/>
                <a:cs typeface="+mn-ea"/>
              </a:rPr>
              <a:t>，反担保人单位出具的工资证明，反担保人一年以内的工资流水，反担保人与企业签订的劳动合同原件。</a:t>
            </a:r>
            <a:endParaRPr lang="zh-CN" altLang="en-US" sz="2400">
              <a:latin typeface="+mn-ea"/>
              <a:cs typeface="+mn-ea"/>
            </a:endParaRPr>
          </a:p>
          <a:p>
            <a:pPr marL="0" indent="0" fontAlgn="auto">
              <a:lnSpc>
                <a:spcPct val="140000"/>
              </a:lnSpc>
              <a:buNone/>
            </a:pPr>
            <a:r>
              <a:rPr lang="zh-CN" altLang="en-US" sz="2400">
                <a:latin typeface="+mn-ea"/>
                <a:cs typeface="+mn-ea"/>
              </a:rPr>
              <a:t>    2.以房地产作为反担保抵押的，必须办理《抵押资产他项权证》及其他手续（费用由申请人承担）。</a:t>
            </a:r>
            <a:endParaRPr lang="zh-CN" altLang="en-US" sz="2400">
              <a:latin typeface="+mn-ea"/>
              <a:cs typeface="+mn-ea"/>
            </a:endParaRPr>
          </a:p>
          <a:p>
            <a:pPr marL="0" indent="0" fontAlgn="auto">
              <a:lnSpc>
                <a:spcPct val="140000"/>
              </a:lnSpc>
              <a:buNone/>
            </a:pPr>
            <a:r>
              <a:rPr lang="zh-CN" altLang="en-US" sz="2400">
                <a:latin typeface="+mn-ea"/>
                <a:cs typeface="+mn-ea"/>
              </a:rPr>
              <a:t>（</a:t>
            </a:r>
            <a:r>
              <a:rPr lang="en-US" altLang="zh-CN" sz="2400">
                <a:latin typeface="+mn-ea"/>
                <a:cs typeface="+mn-ea"/>
              </a:rPr>
              <a:t>8</a:t>
            </a:r>
            <a:r>
              <a:rPr lang="zh-CN" altLang="en-US" sz="2400">
                <a:latin typeface="+mn-ea"/>
                <a:cs typeface="+mn-ea"/>
              </a:rPr>
              <a:t>）夫妻双方的</a:t>
            </a:r>
            <a:r>
              <a:rPr lang="zh-CN" altLang="en-US" sz="2400">
                <a:solidFill>
                  <a:srgbClr val="FF0000"/>
                </a:solidFill>
                <a:latin typeface="+mn-ea"/>
                <a:cs typeface="+mn-ea"/>
              </a:rPr>
              <a:t>征信报告</a:t>
            </a:r>
            <a:r>
              <a:rPr lang="zh-CN" altLang="en-US" sz="2400">
                <a:latin typeface="+mn-ea"/>
                <a:cs typeface="+mn-ea"/>
              </a:rPr>
              <a:t>。</a:t>
            </a:r>
            <a:endParaRPr lang="zh-CN" altLang="en-US" sz="2400">
              <a:latin typeface="+mn-ea"/>
              <a:cs typeface="+mn-ea"/>
            </a:endParaRPr>
          </a:p>
        </p:txBody>
      </p:sp>
    </p:spTree>
  </p:cSld>
  <p:clrMapOvr>
    <a:masterClrMapping/>
  </p:clrMapOvr>
</p:sld>
</file>

<file path=ppt/tags/tag1.xml><?xml version="1.0" encoding="utf-8"?>
<p:tagLst xmlns:p="http://schemas.openxmlformats.org/presentationml/2006/main">
  <p:tag name="KSO_WM_SLIDE_MODEL_TYPE" val="numdg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2495</Words>
  <Application>WPS 演示</Application>
  <PresentationFormat>宽屏</PresentationFormat>
  <Paragraphs>141</Paragraphs>
  <Slides>20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Arial</vt:lpstr>
      <vt:lpstr>宋体</vt:lpstr>
      <vt:lpstr>Wingdings</vt:lpstr>
      <vt:lpstr>微软雅黑</vt:lpstr>
      <vt:lpstr>Calibri</vt:lpstr>
      <vt:lpstr>Arial Unicode MS</vt:lpstr>
      <vt:lpstr>Calibri Light</vt:lpstr>
      <vt:lpstr>Office 主题</vt:lpstr>
      <vt:lpstr>PowerPoint 演示文稿</vt:lpstr>
      <vt:lpstr>              个人及企业创业担保贷款扶持的行业是除广告业、桑拿、按摩、网吧、氧吧以及其他国家产业政策不予鼓励外的所有行业。创业担保贷款分为两部分 （一）个人及合伙企业创业担保贷款       贷款金额分别为15万元及50万元，贷款期限最长不超过3年，财政部门按2年全额贴息，第三年由个人借款人自行承担。 （二）小微企业创业担保贷款       最高不超过300万元，贷款期限最长不超过2年，财政部门按照贷款合同签订日贷款基准利率的50%给予贴息</vt:lpstr>
      <vt:lpstr>二、个人及合伙企业创业担保贷款     </vt:lpstr>
      <vt:lpstr>        （一）个人创业担保贷款对象，指法定劳动年龄内、具有完全民事行为能力，在城关区内从事个体经营、合伙创业或者组织起来创业的城乡劳动者，具体包括:</vt:lpstr>
      <vt:lpstr>PowerPoint 演示文稿</vt:lpstr>
      <vt:lpstr>（三）网络商户同时具备的条件</vt:lpstr>
      <vt:lpstr>（四）反担保形式      1.以第三责任人作为反担保人。反担保人一般应为行政机关、事业单位工作人员、有稳定收入的企业员工或其他有担保能力的人员，个人单笔创业担保贷款，原则上提供一名反担保人即可。（有稳定收入指同时满足以下条件：1.担保人与企业签订一年以上劳动合同；2.企业为担保人购买一年以上社会保险；3.担保人月工资收入达到3500元以上。）      2.以抵押品、质押品进行反担保。抵押品、质押品包括产权明晰的房屋（20年以内的房龄，产权所有人年龄范围：18岁至60周岁）。</vt:lpstr>
      <vt:lpstr>PowerPoint 演示文稿</vt:lpstr>
      <vt:lpstr>PowerPoint 演示文稿</vt:lpstr>
      <vt:lpstr>PowerPoint 演示文稿</vt:lpstr>
      <vt:lpstr>PowerPoint 演示文稿</vt:lpstr>
      <vt:lpstr>PowerPoint 演示文稿</vt:lpstr>
      <vt:lpstr>PowerPoint 演示文稿</vt:lpstr>
      <vt:lpstr> （四）小企业申请创业担保贷款提交材料：</vt:lpstr>
      <vt:lpstr>PowerPoint 演示文稿</vt:lpstr>
      <vt:lpstr>PowerPoint 演示文稿</vt:lpstr>
      <vt:lpstr>PowerPoint 演示文稿</vt:lpstr>
      <vt:lpstr>      申请创业担保贷款流程：</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HP</dc:creator>
  <cp:lastModifiedBy>玲儿</cp:lastModifiedBy>
  <cp:revision>48</cp:revision>
  <dcterms:created xsi:type="dcterms:W3CDTF">2018-09-19T07:43:00Z</dcterms:created>
  <dcterms:modified xsi:type="dcterms:W3CDTF">2019-07-18T03:31:07Z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2052-11.1.0.8584</vt:lpwstr>
  </property>
</Properties>
</file>